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7"/>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3" r:id="rId36"/>
    <p:sldId id="290" r:id="rId37"/>
    <p:sldId id="294" r:id="rId38"/>
    <p:sldId id="295" r:id="rId39"/>
    <p:sldId id="296" r:id="rId40"/>
    <p:sldId id="297" r:id="rId41"/>
    <p:sldId id="298" r:id="rId42"/>
    <p:sldId id="299" r:id="rId43"/>
    <p:sldId id="291" r:id="rId44"/>
    <p:sldId id="292"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2B03D-9BC4-4CC4-9FEF-D8A87E538A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9A54CFD5-5F9F-4DD9-9673-73411FCD86BE}">
      <dgm:prSet phldrT="[Text]" custT="1"/>
      <dgm:spPr/>
      <dgm:t>
        <a:bodyPr/>
        <a:lstStyle/>
        <a:p>
          <a:r>
            <a:rPr lang="en-US" sz="2800" b="1" u="sng" dirty="0"/>
            <a:t>PRESUMPTIONS</a:t>
          </a:r>
          <a:endParaRPr lang="en-IN" sz="2800" b="1" u="sng" dirty="0"/>
        </a:p>
      </dgm:t>
    </dgm:pt>
    <dgm:pt modelId="{5031100E-7C00-44F0-9D11-137854C1E52B}" type="parTrans" cxnId="{BF6C4F37-9FF4-4C6A-9F47-DC0D692BC48D}">
      <dgm:prSet/>
      <dgm:spPr/>
      <dgm:t>
        <a:bodyPr/>
        <a:lstStyle/>
        <a:p>
          <a:endParaRPr lang="en-IN"/>
        </a:p>
      </dgm:t>
    </dgm:pt>
    <dgm:pt modelId="{5301E1EB-C71D-41B7-AD33-E3CD5CB4C8D2}" type="sibTrans" cxnId="{BF6C4F37-9FF4-4C6A-9F47-DC0D692BC48D}">
      <dgm:prSet/>
      <dgm:spPr/>
      <dgm:t>
        <a:bodyPr/>
        <a:lstStyle/>
        <a:p>
          <a:endParaRPr lang="en-IN"/>
        </a:p>
      </dgm:t>
    </dgm:pt>
    <dgm:pt modelId="{776ADCEF-F58B-4812-BC2A-53E772B42D8B}">
      <dgm:prSet phldrT="[Text]" custT="1"/>
      <dgm:spPr/>
      <dgm:t>
        <a:bodyPr/>
        <a:lstStyle/>
        <a:p>
          <a:r>
            <a:rPr lang="en-US" sz="2400" b="1" dirty="0"/>
            <a:t>Presumptions of Fact or, </a:t>
          </a:r>
        </a:p>
        <a:p>
          <a:r>
            <a:rPr lang="en-US" sz="2400" b="1" dirty="0"/>
            <a:t>Natural Presumptions</a:t>
          </a:r>
          <a:endParaRPr lang="en-IN" sz="2400" b="1" dirty="0"/>
        </a:p>
      </dgm:t>
    </dgm:pt>
    <dgm:pt modelId="{56F20001-156D-4740-B3DC-6B6E060F2A65}" type="parTrans" cxnId="{469E10B6-8DC9-4DB6-B611-430F2DBBDB76}">
      <dgm:prSet/>
      <dgm:spPr/>
      <dgm:t>
        <a:bodyPr/>
        <a:lstStyle/>
        <a:p>
          <a:endParaRPr lang="en-IN"/>
        </a:p>
      </dgm:t>
    </dgm:pt>
    <dgm:pt modelId="{B8D194AD-D6BC-4DB5-9A55-304220120715}" type="sibTrans" cxnId="{469E10B6-8DC9-4DB6-B611-430F2DBBDB76}">
      <dgm:prSet/>
      <dgm:spPr/>
      <dgm:t>
        <a:bodyPr/>
        <a:lstStyle/>
        <a:p>
          <a:endParaRPr lang="en-IN"/>
        </a:p>
      </dgm:t>
    </dgm:pt>
    <dgm:pt modelId="{80B87309-6808-4A01-9994-9EEB861B726C}">
      <dgm:prSet phldrT="[Text]" custT="1"/>
      <dgm:spPr/>
      <dgm:t>
        <a:bodyPr/>
        <a:lstStyle/>
        <a:p>
          <a:r>
            <a:rPr lang="en-US" sz="2400" b="1" dirty="0"/>
            <a:t>Presumptions of Law or, </a:t>
          </a:r>
        </a:p>
        <a:p>
          <a:r>
            <a:rPr lang="en-US" sz="2400" b="1" dirty="0"/>
            <a:t>Artificial Presumptions</a:t>
          </a:r>
          <a:endParaRPr lang="en-IN" sz="2400" b="1" dirty="0"/>
        </a:p>
      </dgm:t>
    </dgm:pt>
    <dgm:pt modelId="{35C5BFA8-3789-43AB-9831-3B7D5FC64787}" type="parTrans" cxnId="{35A4FDDC-139C-4007-A51D-775E471B0B44}">
      <dgm:prSet/>
      <dgm:spPr/>
      <dgm:t>
        <a:bodyPr/>
        <a:lstStyle/>
        <a:p>
          <a:endParaRPr lang="en-IN"/>
        </a:p>
      </dgm:t>
    </dgm:pt>
    <dgm:pt modelId="{87247A2A-E65E-465A-B614-BF09C8183346}" type="sibTrans" cxnId="{35A4FDDC-139C-4007-A51D-775E471B0B44}">
      <dgm:prSet/>
      <dgm:spPr/>
      <dgm:t>
        <a:bodyPr/>
        <a:lstStyle/>
        <a:p>
          <a:endParaRPr lang="en-IN"/>
        </a:p>
      </dgm:t>
    </dgm:pt>
    <dgm:pt modelId="{021679DA-86A8-4B76-830C-B3B0F4CE6062}">
      <dgm:prSet phldrT="[Text]"/>
      <dgm:spPr/>
      <dgm:t>
        <a:bodyPr/>
        <a:lstStyle/>
        <a:p>
          <a:r>
            <a:rPr lang="en-US" b="1" dirty="0">
              <a:solidFill>
                <a:schemeClr val="tx1"/>
              </a:solidFill>
            </a:rPr>
            <a:t>Rebuttable Presumptions of Law</a:t>
          </a:r>
          <a:endParaRPr lang="en-IN" b="1" dirty="0">
            <a:solidFill>
              <a:schemeClr val="tx1"/>
            </a:solidFill>
          </a:endParaRPr>
        </a:p>
      </dgm:t>
    </dgm:pt>
    <dgm:pt modelId="{6FA00AE4-B303-434C-9266-FA7B797A39CA}" type="parTrans" cxnId="{00DD3AD3-DDFD-4FD3-A017-35BEAA06DBEB}">
      <dgm:prSet/>
      <dgm:spPr/>
      <dgm:t>
        <a:bodyPr/>
        <a:lstStyle/>
        <a:p>
          <a:endParaRPr lang="en-IN"/>
        </a:p>
      </dgm:t>
    </dgm:pt>
    <dgm:pt modelId="{43CC9A9B-4E0B-464F-9134-327B7A82A52C}" type="sibTrans" cxnId="{00DD3AD3-DDFD-4FD3-A017-35BEAA06DBEB}">
      <dgm:prSet/>
      <dgm:spPr/>
      <dgm:t>
        <a:bodyPr/>
        <a:lstStyle/>
        <a:p>
          <a:endParaRPr lang="en-IN"/>
        </a:p>
      </dgm:t>
    </dgm:pt>
    <dgm:pt modelId="{AA86B919-D587-49BE-9C96-E55EAF9DFDE4}">
      <dgm:prSet phldrT="[Text]"/>
      <dgm:spPr/>
      <dgm:t>
        <a:bodyPr/>
        <a:lstStyle/>
        <a:p>
          <a:r>
            <a:rPr lang="en-US" b="1" dirty="0">
              <a:solidFill>
                <a:schemeClr val="tx1"/>
              </a:solidFill>
            </a:rPr>
            <a:t>Irrebuttable Presumptions of Law</a:t>
          </a:r>
          <a:endParaRPr lang="en-IN" b="1" dirty="0">
            <a:solidFill>
              <a:schemeClr val="tx1"/>
            </a:solidFill>
          </a:endParaRPr>
        </a:p>
      </dgm:t>
    </dgm:pt>
    <dgm:pt modelId="{27D5B20B-2700-4C49-9BE8-A14552888E0C}" type="parTrans" cxnId="{EF1FF2A5-E1E3-4274-8FEA-74A438D172E0}">
      <dgm:prSet/>
      <dgm:spPr/>
      <dgm:t>
        <a:bodyPr/>
        <a:lstStyle/>
        <a:p>
          <a:endParaRPr lang="en-IN"/>
        </a:p>
      </dgm:t>
    </dgm:pt>
    <dgm:pt modelId="{5E311183-D676-441E-BB95-9463DA82E0D1}" type="sibTrans" cxnId="{EF1FF2A5-E1E3-4274-8FEA-74A438D172E0}">
      <dgm:prSet/>
      <dgm:spPr/>
      <dgm:t>
        <a:bodyPr/>
        <a:lstStyle/>
        <a:p>
          <a:endParaRPr lang="en-IN"/>
        </a:p>
      </dgm:t>
    </dgm:pt>
    <dgm:pt modelId="{A203CE12-FB9B-46AA-B024-ECCF0B16C9A4}" type="pres">
      <dgm:prSet presAssocID="{2942B03D-9BC4-4CC4-9FEF-D8A87E538AF2}" presName="hierChild1" presStyleCnt="0">
        <dgm:presLayoutVars>
          <dgm:orgChart val="1"/>
          <dgm:chPref val="1"/>
          <dgm:dir/>
          <dgm:animOne val="branch"/>
          <dgm:animLvl val="lvl"/>
          <dgm:resizeHandles/>
        </dgm:presLayoutVars>
      </dgm:prSet>
      <dgm:spPr/>
    </dgm:pt>
    <dgm:pt modelId="{6B7B1EBF-2B5A-4BA4-989B-93840F6974F5}" type="pres">
      <dgm:prSet presAssocID="{9A54CFD5-5F9F-4DD9-9673-73411FCD86BE}" presName="hierRoot1" presStyleCnt="0">
        <dgm:presLayoutVars>
          <dgm:hierBranch val="init"/>
        </dgm:presLayoutVars>
      </dgm:prSet>
      <dgm:spPr/>
    </dgm:pt>
    <dgm:pt modelId="{BE875864-0378-4BFF-94F1-DA8730CB8FE7}" type="pres">
      <dgm:prSet presAssocID="{9A54CFD5-5F9F-4DD9-9673-73411FCD86BE}" presName="rootComposite1" presStyleCnt="0"/>
      <dgm:spPr/>
    </dgm:pt>
    <dgm:pt modelId="{6F5BDEB1-6240-49E0-82E2-911175D15B21}" type="pres">
      <dgm:prSet presAssocID="{9A54CFD5-5F9F-4DD9-9673-73411FCD86BE}" presName="rootText1" presStyleLbl="node0" presStyleIdx="0" presStyleCnt="1" custScaleX="269061" custScaleY="170266">
        <dgm:presLayoutVars>
          <dgm:chPref val="3"/>
        </dgm:presLayoutVars>
      </dgm:prSet>
      <dgm:spPr/>
    </dgm:pt>
    <dgm:pt modelId="{9B9CD464-ABC9-4718-968B-C32B183949DD}" type="pres">
      <dgm:prSet presAssocID="{9A54CFD5-5F9F-4DD9-9673-73411FCD86BE}" presName="rootConnector1" presStyleLbl="node1" presStyleIdx="0" presStyleCnt="0"/>
      <dgm:spPr/>
    </dgm:pt>
    <dgm:pt modelId="{958425AD-626C-4F93-8518-255FC85C6F17}" type="pres">
      <dgm:prSet presAssocID="{9A54CFD5-5F9F-4DD9-9673-73411FCD86BE}" presName="hierChild2" presStyleCnt="0"/>
      <dgm:spPr/>
    </dgm:pt>
    <dgm:pt modelId="{44D44F47-E3A2-42AF-B228-6FF467B0A425}" type="pres">
      <dgm:prSet presAssocID="{56F20001-156D-4740-B3DC-6B6E060F2A65}" presName="Name37" presStyleLbl="parChTrans1D2" presStyleIdx="0" presStyleCnt="2"/>
      <dgm:spPr/>
    </dgm:pt>
    <dgm:pt modelId="{E4594E06-F0A9-4845-9E30-9F9A84E097D5}" type="pres">
      <dgm:prSet presAssocID="{776ADCEF-F58B-4812-BC2A-53E772B42D8B}" presName="hierRoot2" presStyleCnt="0">
        <dgm:presLayoutVars>
          <dgm:hierBranch val="init"/>
        </dgm:presLayoutVars>
      </dgm:prSet>
      <dgm:spPr/>
    </dgm:pt>
    <dgm:pt modelId="{D9B84A6D-8F47-4100-B336-5F77612B09CC}" type="pres">
      <dgm:prSet presAssocID="{776ADCEF-F58B-4812-BC2A-53E772B42D8B}" presName="rootComposite" presStyleCnt="0"/>
      <dgm:spPr/>
    </dgm:pt>
    <dgm:pt modelId="{A3B490FF-D0EB-4939-9D82-AA5611D2340E}" type="pres">
      <dgm:prSet presAssocID="{776ADCEF-F58B-4812-BC2A-53E772B42D8B}" presName="rootText" presStyleLbl="node2" presStyleIdx="0" presStyleCnt="2" custScaleX="189498" custScaleY="244196">
        <dgm:presLayoutVars>
          <dgm:chPref val="3"/>
        </dgm:presLayoutVars>
      </dgm:prSet>
      <dgm:spPr/>
    </dgm:pt>
    <dgm:pt modelId="{E1DEC392-7ADC-496B-88FE-A440CC5BB422}" type="pres">
      <dgm:prSet presAssocID="{776ADCEF-F58B-4812-BC2A-53E772B42D8B}" presName="rootConnector" presStyleLbl="node2" presStyleIdx="0" presStyleCnt="2"/>
      <dgm:spPr/>
    </dgm:pt>
    <dgm:pt modelId="{6C28D445-8F87-450B-ADE5-9887715C10F4}" type="pres">
      <dgm:prSet presAssocID="{776ADCEF-F58B-4812-BC2A-53E772B42D8B}" presName="hierChild4" presStyleCnt="0"/>
      <dgm:spPr/>
    </dgm:pt>
    <dgm:pt modelId="{7518CE97-6515-46E3-BA93-DB0A7102AA74}" type="pres">
      <dgm:prSet presAssocID="{776ADCEF-F58B-4812-BC2A-53E772B42D8B}" presName="hierChild5" presStyleCnt="0"/>
      <dgm:spPr/>
    </dgm:pt>
    <dgm:pt modelId="{1B6162AE-0EA7-4B49-A4BC-93933188A22F}" type="pres">
      <dgm:prSet presAssocID="{35C5BFA8-3789-43AB-9831-3B7D5FC64787}" presName="Name37" presStyleLbl="parChTrans1D2" presStyleIdx="1" presStyleCnt="2"/>
      <dgm:spPr/>
    </dgm:pt>
    <dgm:pt modelId="{C16BD102-BA9B-4362-BBF5-C2BA7A752B83}" type="pres">
      <dgm:prSet presAssocID="{80B87309-6808-4A01-9994-9EEB861B726C}" presName="hierRoot2" presStyleCnt="0">
        <dgm:presLayoutVars>
          <dgm:hierBranch val="init"/>
        </dgm:presLayoutVars>
      </dgm:prSet>
      <dgm:spPr/>
    </dgm:pt>
    <dgm:pt modelId="{7A68B211-0DB4-4416-9699-DB8877ABDC18}" type="pres">
      <dgm:prSet presAssocID="{80B87309-6808-4A01-9994-9EEB861B726C}" presName="rootComposite" presStyleCnt="0"/>
      <dgm:spPr/>
    </dgm:pt>
    <dgm:pt modelId="{65F10963-D53D-4BBE-AF6E-55DE44465E3F}" type="pres">
      <dgm:prSet presAssocID="{80B87309-6808-4A01-9994-9EEB861B726C}" presName="rootText" presStyleLbl="node2" presStyleIdx="1" presStyleCnt="2" custScaleX="204916" custScaleY="250898">
        <dgm:presLayoutVars>
          <dgm:chPref val="3"/>
        </dgm:presLayoutVars>
      </dgm:prSet>
      <dgm:spPr/>
    </dgm:pt>
    <dgm:pt modelId="{588C872F-F8C5-4A9C-B8E9-11375DA85B99}" type="pres">
      <dgm:prSet presAssocID="{80B87309-6808-4A01-9994-9EEB861B726C}" presName="rootConnector" presStyleLbl="node2" presStyleIdx="1" presStyleCnt="2"/>
      <dgm:spPr/>
    </dgm:pt>
    <dgm:pt modelId="{689F2E02-F42D-4158-B83A-61D7AE4B029E}" type="pres">
      <dgm:prSet presAssocID="{80B87309-6808-4A01-9994-9EEB861B726C}" presName="hierChild4" presStyleCnt="0"/>
      <dgm:spPr/>
    </dgm:pt>
    <dgm:pt modelId="{B49244D3-303C-47FE-9F85-F956D7151E71}" type="pres">
      <dgm:prSet presAssocID="{6FA00AE4-B303-434C-9266-FA7B797A39CA}" presName="Name37" presStyleLbl="parChTrans1D3" presStyleIdx="0" presStyleCnt="2"/>
      <dgm:spPr/>
    </dgm:pt>
    <dgm:pt modelId="{99868FFF-95B8-457B-ABF7-8DCD0E2ECBB7}" type="pres">
      <dgm:prSet presAssocID="{021679DA-86A8-4B76-830C-B3B0F4CE6062}" presName="hierRoot2" presStyleCnt="0">
        <dgm:presLayoutVars>
          <dgm:hierBranch val="init"/>
        </dgm:presLayoutVars>
      </dgm:prSet>
      <dgm:spPr/>
    </dgm:pt>
    <dgm:pt modelId="{82385300-5969-49DC-9685-4FEF2EBDD8A0}" type="pres">
      <dgm:prSet presAssocID="{021679DA-86A8-4B76-830C-B3B0F4CE6062}" presName="rootComposite" presStyleCnt="0"/>
      <dgm:spPr/>
    </dgm:pt>
    <dgm:pt modelId="{D7DF3389-8B1B-4957-B0C8-FB5C56B90C03}" type="pres">
      <dgm:prSet presAssocID="{021679DA-86A8-4B76-830C-B3B0F4CE6062}" presName="rootText" presStyleLbl="node3" presStyleIdx="0" presStyleCnt="2" custScaleX="217187" custScaleY="147078">
        <dgm:presLayoutVars>
          <dgm:chPref val="3"/>
        </dgm:presLayoutVars>
      </dgm:prSet>
      <dgm:spPr/>
    </dgm:pt>
    <dgm:pt modelId="{0F3B2C85-5493-4761-904D-684924BD5F7B}" type="pres">
      <dgm:prSet presAssocID="{021679DA-86A8-4B76-830C-B3B0F4CE6062}" presName="rootConnector" presStyleLbl="node3" presStyleIdx="0" presStyleCnt="2"/>
      <dgm:spPr/>
    </dgm:pt>
    <dgm:pt modelId="{1A864320-F941-4647-B56E-F8F38B440679}" type="pres">
      <dgm:prSet presAssocID="{021679DA-86A8-4B76-830C-B3B0F4CE6062}" presName="hierChild4" presStyleCnt="0"/>
      <dgm:spPr/>
    </dgm:pt>
    <dgm:pt modelId="{0D288B82-FE93-47A3-9914-F847ED9CF7EC}" type="pres">
      <dgm:prSet presAssocID="{021679DA-86A8-4B76-830C-B3B0F4CE6062}" presName="hierChild5" presStyleCnt="0"/>
      <dgm:spPr/>
    </dgm:pt>
    <dgm:pt modelId="{4C5A00F4-EBBF-41E9-9FEB-0B1E79DBF7E6}" type="pres">
      <dgm:prSet presAssocID="{27D5B20B-2700-4C49-9BE8-A14552888E0C}" presName="Name37" presStyleLbl="parChTrans1D3" presStyleIdx="1" presStyleCnt="2"/>
      <dgm:spPr/>
    </dgm:pt>
    <dgm:pt modelId="{75570C97-3A88-462A-AD4E-BECF8861BEAC}" type="pres">
      <dgm:prSet presAssocID="{AA86B919-D587-49BE-9C96-E55EAF9DFDE4}" presName="hierRoot2" presStyleCnt="0">
        <dgm:presLayoutVars>
          <dgm:hierBranch val="init"/>
        </dgm:presLayoutVars>
      </dgm:prSet>
      <dgm:spPr/>
    </dgm:pt>
    <dgm:pt modelId="{D1E82723-19A8-4B96-BA32-A9F8996A577E}" type="pres">
      <dgm:prSet presAssocID="{AA86B919-D587-49BE-9C96-E55EAF9DFDE4}" presName="rootComposite" presStyleCnt="0"/>
      <dgm:spPr/>
    </dgm:pt>
    <dgm:pt modelId="{5CCFE8A9-621A-4897-A1F3-FB29CC2DF1E0}" type="pres">
      <dgm:prSet presAssocID="{AA86B919-D587-49BE-9C96-E55EAF9DFDE4}" presName="rootText" presStyleLbl="node3" presStyleIdx="1" presStyleCnt="2" custScaleX="218625" custScaleY="123151">
        <dgm:presLayoutVars>
          <dgm:chPref val="3"/>
        </dgm:presLayoutVars>
      </dgm:prSet>
      <dgm:spPr/>
    </dgm:pt>
    <dgm:pt modelId="{CB30215A-79F3-47AD-931E-6EEF43147BAD}" type="pres">
      <dgm:prSet presAssocID="{AA86B919-D587-49BE-9C96-E55EAF9DFDE4}" presName="rootConnector" presStyleLbl="node3" presStyleIdx="1" presStyleCnt="2"/>
      <dgm:spPr/>
    </dgm:pt>
    <dgm:pt modelId="{681B311E-B7D7-4940-A94C-05971031652D}" type="pres">
      <dgm:prSet presAssocID="{AA86B919-D587-49BE-9C96-E55EAF9DFDE4}" presName="hierChild4" presStyleCnt="0"/>
      <dgm:spPr/>
    </dgm:pt>
    <dgm:pt modelId="{F425623F-3A09-4551-9C2F-F01CA5C419CC}" type="pres">
      <dgm:prSet presAssocID="{AA86B919-D587-49BE-9C96-E55EAF9DFDE4}" presName="hierChild5" presStyleCnt="0"/>
      <dgm:spPr/>
    </dgm:pt>
    <dgm:pt modelId="{A85FA4B8-A56B-44A0-A9E1-1EC005E1DA7C}" type="pres">
      <dgm:prSet presAssocID="{80B87309-6808-4A01-9994-9EEB861B726C}" presName="hierChild5" presStyleCnt="0"/>
      <dgm:spPr/>
    </dgm:pt>
    <dgm:pt modelId="{F043C9F3-9798-4F79-8171-C4EF01E08A26}" type="pres">
      <dgm:prSet presAssocID="{9A54CFD5-5F9F-4DD9-9673-73411FCD86BE}" presName="hierChild3" presStyleCnt="0"/>
      <dgm:spPr/>
    </dgm:pt>
  </dgm:ptLst>
  <dgm:cxnLst>
    <dgm:cxn modelId="{D1E32C2A-7296-49ED-8B6A-579911D82847}" type="presOf" srcId="{56F20001-156D-4740-B3DC-6B6E060F2A65}" destId="{44D44F47-E3A2-42AF-B228-6FF467B0A425}" srcOrd="0" destOrd="0" presId="urn:microsoft.com/office/officeart/2005/8/layout/orgChart1"/>
    <dgm:cxn modelId="{B3EA8F33-1F80-4C68-B631-B3463BEADE94}" type="presOf" srcId="{021679DA-86A8-4B76-830C-B3B0F4CE6062}" destId="{D7DF3389-8B1B-4957-B0C8-FB5C56B90C03}" srcOrd="0" destOrd="0" presId="urn:microsoft.com/office/officeart/2005/8/layout/orgChart1"/>
    <dgm:cxn modelId="{BF6C4F37-9FF4-4C6A-9F47-DC0D692BC48D}" srcId="{2942B03D-9BC4-4CC4-9FEF-D8A87E538AF2}" destId="{9A54CFD5-5F9F-4DD9-9673-73411FCD86BE}" srcOrd="0" destOrd="0" parTransId="{5031100E-7C00-44F0-9D11-137854C1E52B}" sibTransId="{5301E1EB-C71D-41B7-AD33-E3CD5CB4C8D2}"/>
    <dgm:cxn modelId="{D94D4A3C-7171-4CD8-97CE-36C52AC28C69}" type="presOf" srcId="{35C5BFA8-3789-43AB-9831-3B7D5FC64787}" destId="{1B6162AE-0EA7-4B49-A4BC-93933188A22F}" srcOrd="0" destOrd="0" presId="urn:microsoft.com/office/officeart/2005/8/layout/orgChart1"/>
    <dgm:cxn modelId="{A3E8765B-6698-4777-AE4B-46EFF30F3178}" type="presOf" srcId="{AA86B919-D587-49BE-9C96-E55EAF9DFDE4}" destId="{5CCFE8A9-621A-4897-A1F3-FB29CC2DF1E0}" srcOrd="0" destOrd="0" presId="urn:microsoft.com/office/officeart/2005/8/layout/orgChart1"/>
    <dgm:cxn modelId="{D44EA85C-2A9B-4FE0-9802-15C827A79E70}" type="presOf" srcId="{776ADCEF-F58B-4812-BC2A-53E772B42D8B}" destId="{A3B490FF-D0EB-4939-9D82-AA5611D2340E}" srcOrd="0" destOrd="0" presId="urn:microsoft.com/office/officeart/2005/8/layout/orgChart1"/>
    <dgm:cxn modelId="{465BC34F-14AC-4D47-8C1F-7973A11456EC}" type="presOf" srcId="{2942B03D-9BC4-4CC4-9FEF-D8A87E538AF2}" destId="{A203CE12-FB9B-46AA-B024-ECCF0B16C9A4}" srcOrd="0" destOrd="0" presId="urn:microsoft.com/office/officeart/2005/8/layout/orgChart1"/>
    <dgm:cxn modelId="{B058E270-D833-45DF-A7FB-A999D40ECB0C}" type="presOf" srcId="{6FA00AE4-B303-434C-9266-FA7B797A39CA}" destId="{B49244D3-303C-47FE-9F85-F956D7151E71}" srcOrd="0" destOrd="0" presId="urn:microsoft.com/office/officeart/2005/8/layout/orgChart1"/>
    <dgm:cxn modelId="{E830B859-B6E9-4880-B697-39DF3050CB7E}" type="presOf" srcId="{9A54CFD5-5F9F-4DD9-9673-73411FCD86BE}" destId="{6F5BDEB1-6240-49E0-82E2-911175D15B21}" srcOrd="0" destOrd="0" presId="urn:microsoft.com/office/officeart/2005/8/layout/orgChart1"/>
    <dgm:cxn modelId="{75832C81-328F-4EAB-9BDD-4B9C9EEA810D}" type="presOf" srcId="{80B87309-6808-4A01-9994-9EEB861B726C}" destId="{588C872F-F8C5-4A9C-B8E9-11375DA85B99}" srcOrd="1" destOrd="0" presId="urn:microsoft.com/office/officeart/2005/8/layout/orgChart1"/>
    <dgm:cxn modelId="{AF33378F-5936-45D7-93C6-8F81AB99A01D}" type="presOf" srcId="{27D5B20B-2700-4C49-9BE8-A14552888E0C}" destId="{4C5A00F4-EBBF-41E9-9FEB-0B1E79DBF7E6}" srcOrd="0" destOrd="0" presId="urn:microsoft.com/office/officeart/2005/8/layout/orgChart1"/>
    <dgm:cxn modelId="{B7706B9C-5A4A-47A5-A55C-B5E83FF929DD}" type="presOf" srcId="{AA86B919-D587-49BE-9C96-E55EAF9DFDE4}" destId="{CB30215A-79F3-47AD-931E-6EEF43147BAD}" srcOrd="1" destOrd="0" presId="urn:microsoft.com/office/officeart/2005/8/layout/orgChart1"/>
    <dgm:cxn modelId="{EF1FF2A5-E1E3-4274-8FEA-74A438D172E0}" srcId="{80B87309-6808-4A01-9994-9EEB861B726C}" destId="{AA86B919-D587-49BE-9C96-E55EAF9DFDE4}" srcOrd="1" destOrd="0" parTransId="{27D5B20B-2700-4C49-9BE8-A14552888E0C}" sibTransId="{5E311183-D676-441E-BB95-9463DA82E0D1}"/>
    <dgm:cxn modelId="{469E10B6-8DC9-4DB6-B611-430F2DBBDB76}" srcId="{9A54CFD5-5F9F-4DD9-9673-73411FCD86BE}" destId="{776ADCEF-F58B-4812-BC2A-53E772B42D8B}" srcOrd="0" destOrd="0" parTransId="{56F20001-156D-4740-B3DC-6B6E060F2A65}" sibTransId="{B8D194AD-D6BC-4DB5-9A55-304220120715}"/>
    <dgm:cxn modelId="{2814E3C7-3F57-4F7D-86F7-37BE5E0E4EE5}" type="presOf" srcId="{021679DA-86A8-4B76-830C-B3B0F4CE6062}" destId="{0F3B2C85-5493-4761-904D-684924BD5F7B}" srcOrd="1" destOrd="0" presId="urn:microsoft.com/office/officeart/2005/8/layout/orgChart1"/>
    <dgm:cxn modelId="{00DD3AD3-DDFD-4FD3-A017-35BEAA06DBEB}" srcId="{80B87309-6808-4A01-9994-9EEB861B726C}" destId="{021679DA-86A8-4B76-830C-B3B0F4CE6062}" srcOrd="0" destOrd="0" parTransId="{6FA00AE4-B303-434C-9266-FA7B797A39CA}" sibTransId="{43CC9A9B-4E0B-464F-9134-327B7A82A52C}"/>
    <dgm:cxn modelId="{35A4FDDC-139C-4007-A51D-775E471B0B44}" srcId="{9A54CFD5-5F9F-4DD9-9673-73411FCD86BE}" destId="{80B87309-6808-4A01-9994-9EEB861B726C}" srcOrd="1" destOrd="0" parTransId="{35C5BFA8-3789-43AB-9831-3B7D5FC64787}" sibTransId="{87247A2A-E65E-465A-B614-BF09C8183346}"/>
    <dgm:cxn modelId="{00AB9BE7-0B95-42F7-9D98-50512D0B09C1}" type="presOf" srcId="{80B87309-6808-4A01-9994-9EEB861B726C}" destId="{65F10963-D53D-4BBE-AF6E-55DE44465E3F}" srcOrd="0" destOrd="0" presId="urn:microsoft.com/office/officeart/2005/8/layout/orgChart1"/>
    <dgm:cxn modelId="{758EE4EE-8BB3-478B-B76A-B73884E9106B}" type="presOf" srcId="{9A54CFD5-5F9F-4DD9-9673-73411FCD86BE}" destId="{9B9CD464-ABC9-4718-968B-C32B183949DD}" srcOrd="1" destOrd="0" presId="urn:microsoft.com/office/officeart/2005/8/layout/orgChart1"/>
    <dgm:cxn modelId="{622F29FF-363C-4FDD-A35A-9296161793CE}" type="presOf" srcId="{776ADCEF-F58B-4812-BC2A-53E772B42D8B}" destId="{E1DEC392-7ADC-496B-88FE-A440CC5BB422}" srcOrd="1" destOrd="0" presId="urn:microsoft.com/office/officeart/2005/8/layout/orgChart1"/>
    <dgm:cxn modelId="{F65C3044-D1B5-4136-A3E9-F71E561373E1}" type="presParOf" srcId="{A203CE12-FB9B-46AA-B024-ECCF0B16C9A4}" destId="{6B7B1EBF-2B5A-4BA4-989B-93840F6974F5}" srcOrd="0" destOrd="0" presId="urn:microsoft.com/office/officeart/2005/8/layout/orgChart1"/>
    <dgm:cxn modelId="{E0867415-5022-4683-928C-96FF86CD14F9}" type="presParOf" srcId="{6B7B1EBF-2B5A-4BA4-989B-93840F6974F5}" destId="{BE875864-0378-4BFF-94F1-DA8730CB8FE7}" srcOrd="0" destOrd="0" presId="urn:microsoft.com/office/officeart/2005/8/layout/orgChart1"/>
    <dgm:cxn modelId="{CB2976DF-3A69-4022-836A-5E91D3FDD27B}" type="presParOf" srcId="{BE875864-0378-4BFF-94F1-DA8730CB8FE7}" destId="{6F5BDEB1-6240-49E0-82E2-911175D15B21}" srcOrd="0" destOrd="0" presId="urn:microsoft.com/office/officeart/2005/8/layout/orgChart1"/>
    <dgm:cxn modelId="{D66C8705-07B3-48C8-BEF3-3F03BE88977D}" type="presParOf" srcId="{BE875864-0378-4BFF-94F1-DA8730CB8FE7}" destId="{9B9CD464-ABC9-4718-968B-C32B183949DD}" srcOrd="1" destOrd="0" presId="urn:microsoft.com/office/officeart/2005/8/layout/orgChart1"/>
    <dgm:cxn modelId="{429AB9E1-4EB5-4218-B88F-5D90227A359E}" type="presParOf" srcId="{6B7B1EBF-2B5A-4BA4-989B-93840F6974F5}" destId="{958425AD-626C-4F93-8518-255FC85C6F17}" srcOrd="1" destOrd="0" presId="urn:microsoft.com/office/officeart/2005/8/layout/orgChart1"/>
    <dgm:cxn modelId="{909617BF-72DD-4757-A33C-67E114BBD56C}" type="presParOf" srcId="{958425AD-626C-4F93-8518-255FC85C6F17}" destId="{44D44F47-E3A2-42AF-B228-6FF467B0A425}" srcOrd="0" destOrd="0" presId="urn:microsoft.com/office/officeart/2005/8/layout/orgChart1"/>
    <dgm:cxn modelId="{95BBA291-10B1-41DE-8B72-52325D6EBD47}" type="presParOf" srcId="{958425AD-626C-4F93-8518-255FC85C6F17}" destId="{E4594E06-F0A9-4845-9E30-9F9A84E097D5}" srcOrd="1" destOrd="0" presId="urn:microsoft.com/office/officeart/2005/8/layout/orgChart1"/>
    <dgm:cxn modelId="{B7882804-35BE-4264-BC98-EC9D7C35A435}" type="presParOf" srcId="{E4594E06-F0A9-4845-9E30-9F9A84E097D5}" destId="{D9B84A6D-8F47-4100-B336-5F77612B09CC}" srcOrd="0" destOrd="0" presId="urn:microsoft.com/office/officeart/2005/8/layout/orgChart1"/>
    <dgm:cxn modelId="{C3D1EB31-9BDD-4335-B342-DEA06861EA08}" type="presParOf" srcId="{D9B84A6D-8F47-4100-B336-5F77612B09CC}" destId="{A3B490FF-D0EB-4939-9D82-AA5611D2340E}" srcOrd="0" destOrd="0" presId="urn:microsoft.com/office/officeart/2005/8/layout/orgChart1"/>
    <dgm:cxn modelId="{22815D88-E065-44D3-B837-143037D8A7AD}" type="presParOf" srcId="{D9B84A6D-8F47-4100-B336-5F77612B09CC}" destId="{E1DEC392-7ADC-496B-88FE-A440CC5BB422}" srcOrd="1" destOrd="0" presId="urn:microsoft.com/office/officeart/2005/8/layout/orgChart1"/>
    <dgm:cxn modelId="{AE4EE8E4-B179-4C09-958F-88E5BCCF3C31}" type="presParOf" srcId="{E4594E06-F0A9-4845-9E30-9F9A84E097D5}" destId="{6C28D445-8F87-450B-ADE5-9887715C10F4}" srcOrd="1" destOrd="0" presId="urn:microsoft.com/office/officeart/2005/8/layout/orgChart1"/>
    <dgm:cxn modelId="{9C969E1B-010F-4202-BA1B-116DC976BC84}" type="presParOf" srcId="{E4594E06-F0A9-4845-9E30-9F9A84E097D5}" destId="{7518CE97-6515-46E3-BA93-DB0A7102AA74}" srcOrd="2" destOrd="0" presId="urn:microsoft.com/office/officeart/2005/8/layout/orgChart1"/>
    <dgm:cxn modelId="{89EDA2E8-AD2A-4CE3-BDD3-295B17F7E444}" type="presParOf" srcId="{958425AD-626C-4F93-8518-255FC85C6F17}" destId="{1B6162AE-0EA7-4B49-A4BC-93933188A22F}" srcOrd="2" destOrd="0" presId="urn:microsoft.com/office/officeart/2005/8/layout/orgChart1"/>
    <dgm:cxn modelId="{59ED9FFC-6B68-42C9-911C-D7F0631B3DEF}" type="presParOf" srcId="{958425AD-626C-4F93-8518-255FC85C6F17}" destId="{C16BD102-BA9B-4362-BBF5-C2BA7A752B83}" srcOrd="3" destOrd="0" presId="urn:microsoft.com/office/officeart/2005/8/layout/orgChart1"/>
    <dgm:cxn modelId="{9EA5CB07-00AF-45E2-83A5-D59F6B0D3E77}" type="presParOf" srcId="{C16BD102-BA9B-4362-BBF5-C2BA7A752B83}" destId="{7A68B211-0DB4-4416-9699-DB8877ABDC18}" srcOrd="0" destOrd="0" presId="urn:microsoft.com/office/officeart/2005/8/layout/orgChart1"/>
    <dgm:cxn modelId="{30327218-DD3F-4CCE-8EF2-67D14FCA90F4}" type="presParOf" srcId="{7A68B211-0DB4-4416-9699-DB8877ABDC18}" destId="{65F10963-D53D-4BBE-AF6E-55DE44465E3F}" srcOrd="0" destOrd="0" presId="urn:microsoft.com/office/officeart/2005/8/layout/orgChart1"/>
    <dgm:cxn modelId="{8B7922E3-AC6E-4C24-BAB4-8CD81C198CED}" type="presParOf" srcId="{7A68B211-0DB4-4416-9699-DB8877ABDC18}" destId="{588C872F-F8C5-4A9C-B8E9-11375DA85B99}" srcOrd="1" destOrd="0" presId="urn:microsoft.com/office/officeart/2005/8/layout/orgChart1"/>
    <dgm:cxn modelId="{1CF86B83-6A7A-4930-95E1-7F7FD9F5F619}" type="presParOf" srcId="{C16BD102-BA9B-4362-BBF5-C2BA7A752B83}" destId="{689F2E02-F42D-4158-B83A-61D7AE4B029E}" srcOrd="1" destOrd="0" presId="urn:microsoft.com/office/officeart/2005/8/layout/orgChart1"/>
    <dgm:cxn modelId="{2F5C4A5D-260A-4AEC-B102-49FD3BE99DE0}" type="presParOf" srcId="{689F2E02-F42D-4158-B83A-61D7AE4B029E}" destId="{B49244D3-303C-47FE-9F85-F956D7151E71}" srcOrd="0" destOrd="0" presId="urn:microsoft.com/office/officeart/2005/8/layout/orgChart1"/>
    <dgm:cxn modelId="{6948A266-C76F-4E0F-AC63-A73CC7BBF06E}" type="presParOf" srcId="{689F2E02-F42D-4158-B83A-61D7AE4B029E}" destId="{99868FFF-95B8-457B-ABF7-8DCD0E2ECBB7}" srcOrd="1" destOrd="0" presId="urn:microsoft.com/office/officeart/2005/8/layout/orgChart1"/>
    <dgm:cxn modelId="{C9FE39DB-152C-4B1A-BEB4-5A06374D5D3C}" type="presParOf" srcId="{99868FFF-95B8-457B-ABF7-8DCD0E2ECBB7}" destId="{82385300-5969-49DC-9685-4FEF2EBDD8A0}" srcOrd="0" destOrd="0" presId="urn:microsoft.com/office/officeart/2005/8/layout/orgChart1"/>
    <dgm:cxn modelId="{138DAE2A-2212-4BF7-B61D-F661285C924D}" type="presParOf" srcId="{82385300-5969-49DC-9685-4FEF2EBDD8A0}" destId="{D7DF3389-8B1B-4957-B0C8-FB5C56B90C03}" srcOrd="0" destOrd="0" presId="urn:microsoft.com/office/officeart/2005/8/layout/orgChart1"/>
    <dgm:cxn modelId="{96DBE9BC-3CA9-4674-9962-244D8BAC1EFE}" type="presParOf" srcId="{82385300-5969-49DC-9685-4FEF2EBDD8A0}" destId="{0F3B2C85-5493-4761-904D-684924BD5F7B}" srcOrd="1" destOrd="0" presId="urn:microsoft.com/office/officeart/2005/8/layout/orgChart1"/>
    <dgm:cxn modelId="{47B36D9C-9C6A-4E4B-894C-7F4FD96457F0}" type="presParOf" srcId="{99868FFF-95B8-457B-ABF7-8DCD0E2ECBB7}" destId="{1A864320-F941-4647-B56E-F8F38B440679}" srcOrd="1" destOrd="0" presId="urn:microsoft.com/office/officeart/2005/8/layout/orgChart1"/>
    <dgm:cxn modelId="{AD37F2E6-64EF-458B-AD27-3614CDEA0A41}" type="presParOf" srcId="{99868FFF-95B8-457B-ABF7-8DCD0E2ECBB7}" destId="{0D288B82-FE93-47A3-9914-F847ED9CF7EC}" srcOrd="2" destOrd="0" presId="urn:microsoft.com/office/officeart/2005/8/layout/orgChart1"/>
    <dgm:cxn modelId="{564212D6-A0B6-49F5-AA61-FD426B264F74}" type="presParOf" srcId="{689F2E02-F42D-4158-B83A-61D7AE4B029E}" destId="{4C5A00F4-EBBF-41E9-9FEB-0B1E79DBF7E6}" srcOrd="2" destOrd="0" presId="urn:microsoft.com/office/officeart/2005/8/layout/orgChart1"/>
    <dgm:cxn modelId="{E3C2721D-2ED2-4375-B0F9-AC4D0C018A54}" type="presParOf" srcId="{689F2E02-F42D-4158-B83A-61D7AE4B029E}" destId="{75570C97-3A88-462A-AD4E-BECF8861BEAC}" srcOrd="3" destOrd="0" presId="urn:microsoft.com/office/officeart/2005/8/layout/orgChart1"/>
    <dgm:cxn modelId="{ED4B7485-226A-4B45-8897-BFA997BF50C2}" type="presParOf" srcId="{75570C97-3A88-462A-AD4E-BECF8861BEAC}" destId="{D1E82723-19A8-4B96-BA32-A9F8996A577E}" srcOrd="0" destOrd="0" presId="urn:microsoft.com/office/officeart/2005/8/layout/orgChart1"/>
    <dgm:cxn modelId="{539BB897-C3DA-437D-9307-CD26ED8AC9E4}" type="presParOf" srcId="{D1E82723-19A8-4B96-BA32-A9F8996A577E}" destId="{5CCFE8A9-621A-4897-A1F3-FB29CC2DF1E0}" srcOrd="0" destOrd="0" presId="urn:microsoft.com/office/officeart/2005/8/layout/orgChart1"/>
    <dgm:cxn modelId="{87B1043E-2D4F-4A23-9062-BFE9637B3469}" type="presParOf" srcId="{D1E82723-19A8-4B96-BA32-A9F8996A577E}" destId="{CB30215A-79F3-47AD-931E-6EEF43147BAD}" srcOrd="1" destOrd="0" presId="urn:microsoft.com/office/officeart/2005/8/layout/orgChart1"/>
    <dgm:cxn modelId="{21006EC6-A975-4C29-9BA3-2F3281F39D05}" type="presParOf" srcId="{75570C97-3A88-462A-AD4E-BECF8861BEAC}" destId="{681B311E-B7D7-4940-A94C-05971031652D}" srcOrd="1" destOrd="0" presId="urn:microsoft.com/office/officeart/2005/8/layout/orgChart1"/>
    <dgm:cxn modelId="{6B0DC078-78C8-4F64-A346-30E657CDC4E7}" type="presParOf" srcId="{75570C97-3A88-462A-AD4E-BECF8861BEAC}" destId="{F425623F-3A09-4551-9C2F-F01CA5C419CC}" srcOrd="2" destOrd="0" presId="urn:microsoft.com/office/officeart/2005/8/layout/orgChart1"/>
    <dgm:cxn modelId="{A53C3BFE-1262-4963-82E2-7A3E554B5A3D}" type="presParOf" srcId="{C16BD102-BA9B-4362-BBF5-C2BA7A752B83}" destId="{A85FA4B8-A56B-44A0-A9E1-1EC005E1DA7C}" srcOrd="2" destOrd="0" presId="urn:microsoft.com/office/officeart/2005/8/layout/orgChart1"/>
    <dgm:cxn modelId="{EE70B848-17F4-43C2-956F-144F2B2B2475}" type="presParOf" srcId="{6B7B1EBF-2B5A-4BA4-989B-93840F6974F5}" destId="{F043C9F3-9798-4F79-8171-C4EF01E08A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1D63C-5BE8-4BBF-881E-FBE1A55E22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24982130-5D9C-46FE-A99A-0C452C90B3B6}">
      <dgm:prSet phldrT="[Text]"/>
      <dgm:spPr/>
      <dgm:t>
        <a:bodyPr/>
        <a:lstStyle/>
        <a:p>
          <a:r>
            <a:rPr lang="en-IN" b="1" dirty="0">
              <a:solidFill>
                <a:srgbClr val="0070C0"/>
              </a:solidFill>
            </a:rPr>
            <a:t>Essential conditions:</a:t>
          </a:r>
        </a:p>
      </dgm:t>
    </dgm:pt>
    <dgm:pt modelId="{14EFACBF-BBC6-4A6E-88CD-9BEBF347D0A1}" type="parTrans" cxnId="{EC14907B-1C96-4471-B854-5B17050C38A9}">
      <dgm:prSet/>
      <dgm:spPr/>
      <dgm:t>
        <a:bodyPr/>
        <a:lstStyle/>
        <a:p>
          <a:endParaRPr lang="en-IN"/>
        </a:p>
      </dgm:t>
    </dgm:pt>
    <dgm:pt modelId="{497D5400-F219-4F4A-AA8A-748E46B8FD3E}" type="sibTrans" cxnId="{EC14907B-1C96-4471-B854-5B17050C38A9}">
      <dgm:prSet/>
      <dgm:spPr/>
      <dgm:t>
        <a:bodyPr/>
        <a:lstStyle/>
        <a:p>
          <a:endParaRPr lang="en-IN"/>
        </a:p>
      </dgm:t>
    </dgm:pt>
    <dgm:pt modelId="{96683CF4-03FD-4FED-A450-44AB531F523F}">
      <dgm:prSet phldrT="[Text]"/>
      <dgm:spPr/>
      <dgm:t>
        <a:bodyPr/>
        <a:lstStyle/>
        <a:p>
          <a:pPr algn="just"/>
          <a:r>
            <a:rPr lang="en-US" b="0" i="0" dirty="0"/>
            <a:t>That the presumption can be raised only if the accused is being tried for the offence under section 304B, IPC.</a:t>
          </a:r>
          <a:endParaRPr lang="en-IN" dirty="0"/>
        </a:p>
      </dgm:t>
    </dgm:pt>
    <dgm:pt modelId="{A5EAD0F2-1199-4CBC-9D8F-F44C77951CB7}" type="parTrans" cxnId="{1E7E135B-A640-4A78-ACE9-2B4E52F7A459}">
      <dgm:prSet/>
      <dgm:spPr/>
      <dgm:t>
        <a:bodyPr/>
        <a:lstStyle/>
        <a:p>
          <a:endParaRPr lang="en-IN"/>
        </a:p>
      </dgm:t>
    </dgm:pt>
    <dgm:pt modelId="{8A4F3147-9833-4632-BD88-11B0CAB561D7}" type="sibTrans" cxnId="{1E7E135B-A640-4A78-ACE9-2B4E52F7A459}">
      <dgm:prSet/>
      <dgm:spPr/>
      <dgm:t>
        <a:bodyPr/>
        <a:lstStyle/>
        <a:p>
          <a:endParaRPr lang="en-IN"/>
        </a:p>
      </dgm:t>
    </dgm:pt>
    <dgm:pt modelId="{9B8C59F5-9AEF-47AA-9AF2-55D9BBA38972}">
      <dgm:prSet phldrT="[Text]"/>
      <dgm:spPr/>
      <dgm:t>
        <a:bodyPr/>
        <a:lstStyle/>
        <a:p>
          <a:pPr algn="just"/>
          <a:r>
            <a:rPr lang="en-US" b="0" i="0" dirty="0"/>
            <a:t>That the woman was subjected to cruelty or harassment by her husband or his relatives.</a:t>
          </a:r>
          <a:endParaRPr lang="en-IN" dirty="0"/>
        </a:p>
      </dgm:t>
    </dgm:pt>
    <dgm:pt modelId="{36F34461-C71D-45C8-81A9-C709A0654AFD}" type="parTrans" cxnId="{832C5CBF-757B-420F-B422-71E113C01E6A}">
      <dgm:prSet/>
      <dgm:spPr/>
      <dgm:t>
        <a:bodyPr/>
        <a:lstStyle/>
        <a:p>
          <a:endParaRPr lang="en-IN"/>
        </a:p>
      </dgm:t>
    </dgm:pt>
    <dgm:pt modelId="{E16B4490-ED6C-4268-9235-BE3AD06B570D}" type="sibTrans" cxnId="{832C5CBF-757B-420F-B422-71E113C01E6A}">
      <dgm:prSet/>
      <dgm:spPr/>
      <dgm:t>
        <a:bodyPr/>
        <a:lstStyle/>
        <a:p>
          <a:endParaRPr lang="en-IN"/>
        </a:p>
      </dgm:t>
    </dgm:pt>
    <dgm:pt modelId="{03B70277-3EBD-4E79-8BC4-41886E13CBC4}">
      <dgm:prSet phldrT="[Text]"/>
      <dgm:spPr/>
      <dgm:t>
        <a:bodyPr/>
        <a:lstStyle/>
        <a:p>
          <a:pPr algn="just"/>
          <a:r>
            <a:rPr lang="en-US" b="0" i="0" dirty="0"/>
            <a:t>That such cruelty or harassment was for or in connection with any demand for dowry.</a:t>
          </a:r>
          <a:endParaRPr lang="en-IN" dirty="0"/>
        </a:p>
      </dgm:t>
    </dgm:pt>
    <dgm:pt modelId="{E4E7D278-94DD-43E4-96F8-9E790F0D1063}" type="parTrans" cxnId="{7AFB8BD6-EC28-47DD-8C65-4959A16B778C}">
      <dgm:prSet/>
      <dgm:spPr/>
      <dgm:t>
        <a:bodyPr/>
        <a:lstStyle/>
        <a:p>
          <a:endParaRPr lang="en-IN"/>
        </a:p>
      </dgm:t>
    </dgm:pt>
    <dgm:pt modelId="{71C3F387-54EC-4726-A041-90799C9C7162}" type="sibTrans" cxnId="{7AFB8BD6-EC28-47DD-8C65-4959A16B778C}">
      <dgm:prSet/>
      <dgm:spPr/>
      <dgm:t>
        <a:bodyPr/>
        <a:lstStyle/>
        <a:p>
          <a:endParaRPr lang="en-IN"/>
        </a:p>
      </dgm:t>
    </dgm:pt>
    <dgm:pt modelId="{8CBDE5CC-285E-40B4-9532-CDF8CB6E93C5}">
      <dgm:prSet phldrT="[Text]"/>
      <dgm:spPr/>
      <dgm:t>
        <a:bodyPr/>
        <a:lstStyle/>
        <a:p>
          <a:pPr algn="just"/>
          <a:r>
            <a:rPr lang="en-US" b="0" i="0" dirty="0"/>
            <a:t>That such cruelty or harassment was soon before her death.</a:t>
          </a:r>
          <a:endParaRPr lang="en-IN" dirty="0"/>
        </a:p>
      </dgm:t>
    </dgm:pt>
    <dgm:pt modelId="{81E5883C-AE14-4C95-8DF1-51EA4E618E22}" type="parTrans" cxnId="{43AE0FFD-9CBD-4BB3-9F42-35E49B042102}">
      <dgm:prSet/>
      <dgm:spPr/>
      <dgm:t>
        <a:bodyPr/>
        <a:lstStyle/>
        <a:p>
          <a:endParaRPr lang="en-IN"/>
        </a:p>
      </dgm:t>
    </dgm:pt>
    <dgm:pt modelId="{D5195CB6-B5CB-4FFA-B0F6-149FAF28FCBC}" type="sibTrans" cxnId="{43AE0FFD-9CBD-4BB3-9F42-35E49B042102}">
      <dgm:prSet/>
      <dgm:spPr/>
      <dgm:t>
        <a:bodyPr/>
        <a:lstStyle/>
        <a:p>
          <a:endParaRPr lang="en-IN"/>
        </a:p>
      </dgm:t>
    </dgm:pt>
    <dgm:pt modelId="{EB1DE0F4-B776-4029-AD64-B889F8125961}" type="pres">
      <dgm:prSet presAssocID="{7701D63C-5BE8-4BBF-881E-FBE1A55E2224}" presName="vert0" presStyleCnt="0">
        <dgm:presLayoutVars>
          <dgm:dir/>
          <dgm:animOne val="branch"/>
          <dgm:animLvl val="lvl"/>
        </dgm:presLayoutVars>
      </dgm:prSet>
      <dgm:spPr/>
    </dgm:pt>
    <dgm:pt modelId="{C3C6259D-E0FF-4F91-82D8-C0DCBA1FC2BA}" type="pres">
      <dgm:prSet presAssocID="{24982130-5D9C-46FE-A99A-0C452C90B3B6}" presName="thickLine" presStyleLbl="alignNode1" presStyleIdx="0" presStyleCnt="1"/>
      <dgm:spPr/>
    </dgm:pt>
    <dgm:pt modelId="{7CB4C410-445E-4DB1-800B-4580E4904A28}" type="pres">
      <dgm:prSet presAssocID="{24982130-5D9C-46FE-A99A-0C452C90B3B6}" presName="horz1" presStyleCnt="0"/>
      <dgm:spPr/>
    </dgm:pt>
    <dgm:pt modelId="{BF09B232-A1E4-4B02-9A76-9626A30AD7DC}" type="pres">
      <dgm:prSet presAssocID="{24982130-5D9C-46FE-A99A-0C452C90B3B6}" presName="tx1" presStyleLbl="revTx" presStyleIdx="0" presStyleCnt="5"/>
      <dgm:spPr/>
    </dgm:pt>
    <dgm:pt modelId="{ACC047AD-040B-4BC5-B161-0F040FCE5AB3}" type="pres">
      <dgm:prSet presAssocID="{24982130-5D9C-46FE-A99A-0C452C90B3B6}" presName="vert1" presStyleCnt="0"/>
      <dgm:spPr/>
    </dgm:pt>
    <dgm:pt modelId="{E3E1E0B3-C27B-4CDF-8DE5-D301B4F0C815}" type="pres">
      <dgm:prSet presAssocID="{96683CF4-03FD-4FED-A450-44AB531F523F}" presName="vertSpace2a" presStyleCnt="0"/>
      <dgm:spPr/>
    </dgm:pt>
    <dgm:pt modelId="{E2392538-BFEA-49BA-87FD-FF63E0AEA10A}" type="pres">
      <dgm:prSet presAssocID="{96683CF4-03FD-4FED-A450-44AB531F523F}" presName="horz2" presStyleCnt="0"/>
      <dgm:spPr/>
    </dgm:pt>
    <dgm:pt modelId="{EFB3C75B-4E4A-4A01-A9A2-54003A7483C3}" type="pres">
      <dgm:prSet presAssocID="{96683CF4-03FD-4FED-A450-44AB531F523F}" presName="horzSpace2" presStyleCnt="0"/>
      <dgm:spPr/>
    </dgm:pt>
    <dgm:pt modelId="{7F838C6D-1EDF-4521-98A8-AA6603275D15}" type="pres">
      <dgm:prSet presAssocID="{96683CF4-03FD-4FED-A450-44AB531F523F}" presName="tx2" presStyleLbl="revTx" presStyleIdx="1" presStyleCnt="5"/>
      <dgm:spPr/>
    </dgm:pt>
    <dgm:pt modelId="{12373166-16A5-40FF-9B5E-204E0B296749}" type="pres">
      <dgm:prSet presAssocID="{96683CF4-03FD-4FED-A450-44AB531F523F}" presName="vert2" presStyleCnt="0"/>
      <dgm:spPr/>
    </dgm:pt>
    <dgm:pt modelId="{8569DF47-E038-40F3-8F9A-9EC12F8CCCC5}" type="pres">
      <dgm:prSet presAssocID="{96683CF4-03FD-4FED-A450-44AB531F523F}" presName="thinLine2b" presStyleLbl="callout" presStyleIdx="0" presStyleCnt="4"/>
      <dgm:spPr/>
    </dgm:pt>
    <dgm:pt modelId="{A044BEA1-F7F4-4F40-B6C4-C640E4A126D4}" type="pres">
      <dgm:prSet presAssocID="{96683CF4-03FD-4FED-A450-44AB531F523F}" presName="vertSpace2b" presStyleCnt="0"/>
      <dgm:spPr/>
    </dgm:pt>
    <dgm:pt modelId="{E92CC6CD-A1F8-44E8-B362-EC8252A52E53}" type="pres">
      <dgm:prSet presAssocID="{9B8C59F5-9AEF-47AA-9AF2-55D9BBA38972}" presName="horz2" presStyleCnt="0"/>
      <dgm:spPr/>
    </dgm:pt>
    <dgm:pt modelId="{081C5D68-3693-4BF4-86BF-55AD77F549DA}" type="pres">
      <dgm:prSet presAssocID="{9B8C59F5-9AEF-47AA-9AF2-55D9BBA38972}" presName="horzSpace2" presStyleCnt="0"/>
      <dgm:spPr/>
    </dgm:pt>
    <dgm:pt modelId="{74B97E29-8B52-4568-84CB-401115CF9EA6}" type="pres">
      <dgm:prSet presAssocID="{9B8C59F5-9AEF-47AA-9AF2-55D9BBA38972}" presName="tx2" presStyleLbl="revTx" presStyleIdx="2" presStyleCnt="5"/>
      <dgm:spPr/>
    </dgm:pt>
    <dgm:pt modelId="{A7C8E953-3A73-4DD4-A0EF-F24BA1CCB70A}" type="pres">
      <dgm:prSet presAssocID="{9B8C59F5-9AEF-47AA-9AF2-55D9BBA38972}" presName="vert2" presStyleCnt="0"/>
      <dgm:spPr/>
    </dgm:pt>
    <dgm:pt modelId="{0D740548-C3E4-4A79-BEB5-B0B9A95CE7B6}" type="pres">
      <dgm:prSet presAssocID="{9B8C59F5-9AEF-47AA-9AF2-55D9BBA38972}" presName="thinLine2b" presStyleLbl="callout" presStyleIdx="1" presStyleCnt="4"/>
      <dgm:spPr/>
    </dgm:pt>
    <dgm:pt modelId="{C75AEDAE-D9E3-4EBD-8F20-B9252C8F7254}" type="pres">
      <dgm:prSet presAssocID="{9B8C59F5-9AEF-47AA-9AF2-55D9BBA38972}" presName="vertSpace2b" presStyleCnt="0"/>
      <dgm:spPr/>
    </dgm:pt>
    <dgm:pt modelId="{CD1F3BAE-5427-41C3-B3B8-BAB28D84C078}" type="pres">
      <dgm:prSet presAssocID="{03B70277-3EBD-4E79-8BC4-41886E13CBC4}" presName="horz2" presStyleCnt="0"/>
      <dgm:spPr/>
    </dgm:pt>
    <dgm:pt modelId="{CDC1F84E-A34F-4BAC-91D8-D3E3A45CBDA2}" type="pres">
      <dgm:prSet presAssocID="{03B70277-3EBD-4E79-8BC4-41886E13CBC4}" presName="horzSpace2" presStyleCnt="0"/>
      <dgm:spPr/>
    </dgm:pt>
    <dgm:pt modelId="{9D49E7C9-05B3-4DA3-87F7-B96B9F9C77B7}" type="pres">
      <dgm:prSet presAssocID="{03B70277-3EBD-4E79-8BC4-41886E13CBC4}" presName="tx2" presStyleLbl="revTx" presStyleIdx="3" presStyleCnt="5"/>
      <dgm:spPr/>
    </dgm:pt>
    <dgm:pt modelId="{3C227C66-977D-4DAB-8899-3375987B7ED5}" type="pres">
      <dgm:prSet presAssocID="{03B70277-3EBD-4E79-8BC4-41886E13CBC4}" presName="vert2" presStyleCnt="0"/>
      <dgm:spPr/>
    </dgm:pt>
    <dgm:pt modelId="{822F224B-5CD8-4BD9-85D5-2F52E4BC9749}" type="pres">
      <dgm:prSet presAssocID="{03B70277-3EBD-4E79-8BC4-41886E13CBC4}" presName="thinLine2b" presStyleLbl="callout" presStyleIdx="2" presStyleCnt="4"/>
      <dgm:spPr/>
    </dgm:pt>
    <dgm:pt modelId="{E8C6DCB6-C298-4DA0-A900-35AB42A593BD}" type="pres">
      <dgm:prSet presAssocID="{03B70277-3EBD-4E79-8BC4-41886E13CBC4}" presName="vertSpace2b" presStyleCnt="0"/>
      <dgm:spPr/>
    </dgm:pt>
    <dgm:pt modelId="{C8F917C4-F15C-4FBD-ACE2-E9047F877A65}" type="pres">
      <dgm:prSet presAssocID="{8CBDE5CC-285E-40B4-9532-CDF8CB6E93C5}" presName="horz2" presStyleCnt="0"/>
      <dgm:spPr/>
    </dgm:pt>
    <dgm:pt modelId="{36AEF934-4365-44C4-974C-D8BAAB08F1CD}" type="pres">
      <dgm:prSet presAssocID="{8CBDE5CC-285E-40B4-9532-CDF8CB6E93C5}" presName="horzSpace2" presStyleCnt="0"/>
      <dgm:spPr/>
    </dgm:pt>
    <dgm:pt modelId="{EEF9F0B8-F9A5-49D5-A2D1-2019F2F5ABB2}" type="pres">
      <dgm:prSet presAssocID="{8CBDE5CC-285E-40B4-9532-CDF8CB6E93C5}" presName="tx2" presStyleLbl="revTx" presStyleIdx="4" presStyleCnt="5"/>
      <dgm:spPr/>
    </dgm:pt>
    <dgm:pt modelId="{654EE50B-1326-40C1-9D39-1D06B36C5A45}" type="pres">
      <dgm:prSet presAssocID="{8CBDE5CC-285E-40B4-9532-CDF8CB6E93C5}" presName="vert2" presStyleCnt="0"/>
      <dgm:spPr/>
    </dgm:pt>
    <dgm:pt modelId="{435E4E4F-782E-45EC-8217-39FB139831BA}" type="pres">
      <dgm:prSet presAssocID="{8CBDE5CC-285E-40B4-9532-CDF8CB6E93C5}" presName="thinLine2b" presStyleLbl="callout" presStyleIdx="3" presStyleCnt="4"/>
      <dgm:spPr/>
    </dgm:pt>
    <dgm:pt modelId="{7A303AA9-D03B-422D-8C69-BFD2353FAC19}" type="pres">
      <dgm:prSet presAssocID="{8CBDE5CC-285E-40B4-9532-CDF8CB6E93C5}" presName="vertSpace2b" presStyleCnt="0"/>
      <dgm:spPr/>
    </dgm:pt>
  </dgm:ptLst>
  <dgm:cxnLst>
    <dgm:cxn modelId="{71825E36-C1A0-4120-A5E3-8D862B5B9532}" type="presOf" srcId="{96683CF4-03FD-4FED-A450-44AB531F523F}" destId="{7F838C6D-1EDF-4521-98A8-AA6603275D15}" srcOrd="0" destOrd="0" presId="urn:microsoft.com/office/officeart/2008/layout/LinedList"/>
    <dgm:cxn modelId="{1E7E135B-A640-4A78-ACE9-2B4E52F7A459}" srcId="{24982130-5D9C-46FE-A99A-0C452C90B3B6}" destId="{96683CF4-03FD-4FED-A450-44AB531F523F}" srcOrd="0" destOrd="0" parTransId="{A5EAD0F2-1199-4CBC-9D8F-F44C77951CB7}" sibTransId="{8A4F3147-9833-4632-BD88-11B0CAB561D7}"/>
    <dgm:cxn modelId="{EC14907B-1C96-4471-B854-5B17050C38A9}" srcId="{7701D63C-5BE8-4BBF-881E-FBE1A55E2224}" destId="{24982130-5D9C-46FE-A99A-0C452C90B3B6}" srcOrd="0" destOrd="0" parTransId="{14EFACBF-BBC6-4A6E-88CD-9BEBF347D0A1}" sibTransId="{497D5400-F219-4F4A-AA8A-748E46B8FD3E}"/>
    <dgm:cxn modelId="{DC467E7E-A681-4941-8F97-DF9E04BAFE80}" type="presOf" srcId="{03B70277-3EBD-4E79-8BC4-41886E13CBC4}" destId="{9D49E7C9-05B3-4DA3-87F7-B96B9F9C77B7}" srcOrd="0" destOrd="0" presId="urn:microsoft.com/office/officeart/2008/layout/LinedList"/>
    <dgm:cxn modelId="{3A9DBF87-0D07-4DFC-BA03-49B26AF48B98}" type="presOf" srcId="{9B8C59F5-9AEF-47AA-9AF2-55D9BBA38972}" destId="{74B97E29-8B52-4568-84CB-401115CF9EA6}" srcOrd="0" destOrd="0" presId="urn:microsoft.com/office/officeart/2008/layout/LinedList"/>
    <dgm:cxn modelId="{6573FBA4-8BC3-46AA-A33E-D504B33DBA87}" type="presOf" srcId="{24982130-5D9C-46FE-A99A-0C452C90B3B6}" destId="{BF09B232-A1E4-4B02-9A76-9626A30AD7DC}" srcOrd="0" destOrd="0" presId="urn:microsoft.com/office/officeart/2008/layout/LinedList"/>
    <dgm:cxn modelId="{832C5CBF-757B-420F-B422-71E113C01E6A}" srcId="{24982130-5D9C-46FE-A99A-0C452C90B3B6}" destId="{9B8C59F5-9AEF-47AA-9AF2-55D9BBA38972}" srcOrd="1" destOrd="0" parTransId="{36F34461-C71D-45C8-81A9-C709A0654AFD}" sibTransId="{E16B4490-ED6C-4268-9235-BE3AD06B570D}"/>
    <dgm:cxn modelId="{7AFB8BD6-EC28-47DD-8C65-4959A16B778C}" srcId="{24982130-5D9C-46FE-A99A-0C452C90B3B6}" destId="{03B70277-3EBD-4E79-8BC4-41886E13CBC4}" srcOrd="2" destOrd="0" parTransId="{E4E7D278-94DD-43E4-96F8-9E790F0D1063}" sibTransId="{71C3F387-54EC-4726-A041-90799C9C7162}"/>
    <dgm:cxn modelId="{7B9061DC-B2D4-4F20-B1B7-BB410442FF9D}" type="presOf" srcId="{8CBDE5CC-285E-40B4-9532-CDF8CB6E93C5}" destId="{EEF9F0B8-F9A5-49D5-A2D1-2019F2F5ABB2}" srcOrd="0" destOrd="0" presId="urn:microsoft.com/office/officeart/2008/layout/LinedList"/>
    <dgm:cxn modelId="{83EEF8DE-0FEA-484C-BC90-0240DEF73B41}" type="presOf" srcId="{7701D63C-5BE8-4BBF-881E-FBE1A55E2224}" destId="{EB1DE0F4-B776-4029-AD64-B889F8125961}" srcOrd="0" destOrd="0" presId="urn:microsoft.com/office/officeart/2008/layout/LinedList"/>
    <dgm:cxn modelId="{43AE0FFD-9CBD-4BB3-9F42-35E49B042102}" srcId="{24982130-5D9C-46FE-A99A-0C452C90B3B6}" destId="{8CBDE5CC-285E-40B4-9532-CDF8CB6E93C5}" srcOrd="3" destOrd="0" parTransId="{81E5883C-AE14-4C95-8DF1-51EA4E618E22}" sibTransId="{D5195CB6-B5CB-4FFA-B0F6-149FAF28FCBC}"/>
    <dgm:cxn modelId="{3CC0E556-E882-4C46-9013-F851ED777507}" type="presParOf" srcId="{EB1DE0F4-B776-4029-AD64-B889F8125961}" destId="{C3C6259D-E0FF-4F91-82D8-C0DCBA1FC2BA}" srcOrd="0" destOrd="0" presId="urn:microsoft.com/office/officeart/2008/layout/LinedList"/>
    <dgm:cxn modelId="{5AD89B32-FFDA-4AF2-BF4F-C3A50DD7634D}" type="presParOf" srcId="{EB1DE0F4-B776-4029-AD64-B889F8125961}" destId="{7CB4C410-445E-4DB1-800B-4580E4904A28}" srcOrd="1" destOrd="0" presId="urn:microsoft.com/office/officeart/2008/layout/LinedList"/>
    <dgm:cxn modelId="{02CF156E-A94F-4E6B-8208-DA84E3661D52}" type="presParOf" srcId="{7CB4C410-445E-4DB1-800B-4580E4904A28}" destId="{BF09B232-A1E4-4B02-9A76-9626A30AD7DC}" srcOrd="0" destOrd="0" presId="urn:microsoft.com/office/officeart/2008/layout/LinedList"/>
    <dgm:cxn modelId="{0ACD9A92-A76A-4CBC-88A7-A71442458490}" type="presParOf" srcId="{7CB4C410-445E-4DB1-800B-4580E4904A28}" destId="{ACC047AD-040B-4BC5-B161-0F040FCE5AB3}" srcOrd="1" destOrd="0" presId="urn:microsoft.com/office/officeart/2008/layout/LinedList"/>
    <dgm:cxn modelId="{B363B867-923F-41C5-81B6-B62AEF99ADDB}" type="presParOf" srcId="{ACC047AD-040B-4BC5-B161-0F040FCE5AB3}" destId="{E3E1E0B3-C27B-4CDF-8DE5-D301B4F0C815}" srcOrd="0" destOrd="0" presId="urn:microsoft.com/office/officeart/2008/layout/LinedList"/>
    <dgm:cxn modelId="{C73E37C5-49C9-40F8-8BA6-83E41064BE69}" type="presParOf" srcId="{ACC047AD-040B-4BC5-B161-0F040FCE5AB3}" destId="{E2392538-BFEA-49BA-87FD-FF63E0AEA10A}" srcOrd="1" destOrd="0" presId="urn:microsoft.com/office/officeart/2008/layout/LinedList"/>
    <dgm:cxn modelId="{68CDA0E7-CB48-4FA7-BD81-68D7DD4CF3D8}" type="presParOf" srcId="{E2392538-BFEA-49BA-87FD-FF63E0AEA10A}" destId="{EFB3C75B-4E4A-4A01-A9A2-54003A7483C3}" srcOrd="0" destOrd="0" presId="urn:microsoft.com/office/officeart/2008/layout/LinedList"/>
    <dgm:cxn modelId="{170CB3EA-4EBF-4091-955E-7AF4B5FDF6D7}" type="presParOf" srcId="{E2392538-BFEA-49BA-87FD-FF63E0AEA10A}" destId="{7F838C6D-1EDF-4521-98A8-AA6603275D15}" srcOrd="1" destOrd="0" presId="urn:microsoft.com/office/officeart/2008/layout/LinedList"/>
    <dgm:cxn modelId="{33E6AE2D-7811-49DE-91E0-B20AF78E0FD0}" type="presParOf" srcId="{E2392538-BFEA-49BA-87FD-FF63E0AEA10A}" destId="{12373166-16A5-40FF-9B5E-204E0B296749}" srcOrd="2" destOrd="0" presId="urn:microsoft.com/office/officeart/2008/layout/LinedList"/>
    <dgm:cxn modelId="{480181BD-1F48-433D-8711-A6FD88E39EA5}" type="presParOf" srcId="{ACC047AD-040B-4BC5-B161-0F040FCE5AB3}" destId="{8569DF47-E038-40F3-8F9A-9EC12F8CCCC5}" srcOrd="2" destOrd="0" presId="urn:microsoft.com/office/officeart/2008/layout/LinedList"/>
    <dgm:cxn modelId="{A0EF4523-9BEE-4894-9DC2-7CB23A53C172}" type="presParOf" srcId="{ACC047AD-040B-4BC5-B161-0F040FCE5AB3}" destId="{A044BEA1-F7F4-4F40-B6C4-C640E4A126D4}" srcOrd="3" destOrd="0" presId="urn:microsoft.com/office/officeart/2008/layout/LinedList"/>
    <dgm:cxn modelId="{FB9DB838-BA61-4BAD-B947-456B95FB15E8}" type="presParOf" srcId="{ACC047AD-040B-4BC5-B161-0F040FCE5AB3}" destId="{E92CC6CD-A1F8-44E8-B362-EC8252A52E53}" srcOrd="4" destOrd="0" presId="urn:microsoft.com/office/officeart/2008/layout/LinedList"/>
    <dgm:cxn modelId="{55ED537D-6705-4E2E-9D03-D0D7CE9F3532}" type="presParOf" srcId="{E92CC6CD-A1F8-44E8-B362-EC8252A52E53}" destId="{081C5D68-3693-4BF4-86BF-55AD77F549DA}" srcOrd="0" destOrd="0" presId="urn:microsoft.com/office/officeart/2008/layout/LinedList"/>
    <dgm:cxn modelId="{64AC3BBB-9FDD-4A09-ABA0-58B363A0A1B0}" type="presParOf" srcId="{E92CC6CD-A1F8-44E8-B362-EC8252A52E53}" destId="{74B97E29-8B52-4568-84CB-401115CF9EA6}" srcOrd="1" destOrd="0" presId="urn:microsoft.com/office/officeart/2008/layout/LinedList"/>
    <dgm:cxn modelId="{40247E39-6236-4BB2-8BCE-F86EA0D69C82}" type="presParOf" srcId="{E92CC6CD-A1F8-44E8-B362-EC8252A52E53}" destId="{A7C8E953-3A73-4DD4-A0EF-F24BA1CCB70A}" srcOrd="2" destOrd="0" presId="urn:microsoft.com/office/officeart/2008/layout/LinedList"/>
    <dgm:cxn modelId="{277BB627-2131-4FD7-9CC0-527EBB8FC127}" type="presParOf" srcId="{ACC047AD-040B-4BC5-B161-0F040FCE5AB3}" destId="{0D740548-C3E4-4A79-BEB5-B0B9A95CE7B6}" srcOrd="5" destOrd="0" presId="urn:microsoft.com/office/officeart/2008/layout/LinedList"/>
    <dgm:cxn modelId="{DAF605B0-0F41-450F-AEA8-1EB60C8A436C}" type="presParOf" srcId="{ACC047AD-040B-4BC5-B161-0F040FCE5AB3}" destId="{C75AEDAE-D9E3-4EBD-8F20-B9252C8F7254}" srcOrd="6" destOrd="0" presId="urn:microsoft.com/office/officeart/2008/layout/LinedList"/>
    <dgm:cxn modelId="{90843FAD-0E5A-4335-BB14-0122A735AFF1}" type="presParOf" srcId="{ACC047AD-040B-4BC5-B161-0F040FCE5AB3}" destId="{CD1F3BAE-5427-41C3-B3B8-BAB28D84C078}" srcOrd="7" destOrd="0" presId="urn:microsoft.com/office/officeart/2008/layout/LinedList"/>
    <dgm:cxn modelId="{4916FBB3-6E8C-481A-812D-F436E5C18CDE}" type="presParOf" srcId="{CD1F3BAE-5427-41C3-B3B8-BAB28D84C078}" destId="{CDC1F84E-A34F-4BAC-91D8-D3E3A45CBDA2}" srcOrd="0" destOrd="0" presId="urn:microsoft.com/office/officeart/2008/layout/LinedList"/>
    <dgm:cxn modelId="{7229C417-B7A6-461A-BFFC-03511B7F373A}" type="presParOf" srcId="{CD1F3BAE-5427-41C3-B3B8-BAB28D84C078}" destId="{9D49E7C9-05B3-4DA3-87F7-B96B9F9C77B7}" srcOrd="1" destOrd="0" presId="urn:microsoft.com/office/officeart/2008/layout/LinedList"/>
    <dgm:cxn modelId="{198C9D0B-AC48-4F9B-BED1-BC1F02859F68}" type="presParOf" srcId="{CD1F3BAE-5427-41C3-B3B8-BAB28D84C078}" destId="{3C227C66-977D-4DAB-8899-3375987B7ED5}" srcOrd="2" destOrd="0" presId="urn:microsoft.com/office/officeart/2008/layout/LinedList"/>
    <dgm:cxn modelId="{93817ECA-747D-4867-8278-A0867CE3A5AF}" type="presParOf" srcId="{ACC047AD-040B-4BC5-B161-0F040FCE5AB3}" destId="{822F224B-5CD8-4BD9-85D5-2F52E4BC9749}" srcOrd="8" destOrd="0" presId="urn:microsoft.com/office/officeart/2008/layout/LinedList"/>
    <dgm:cxn modelId="{3001521D-44B8-4E47-9E23-7FDDC8DF773F}" type="presParOf" srcId="{ACC047AD-040B-4BC5-B161-0F040FCE5AB3}" destId="{E8C6DCB6-C298-4DA0-A900-35AB42A593BD}" srcOrd="9" destOrd="0" presId="urn:microsoft.com/office/officeart/2008/layout/LinedList"/>
    <dgm:cxn modelId="{CA9568CD-F733-4F51-A9C9-AE4388CD7FD7}" type="presParOf" srcId="{ACC047AD-040B-4BC5-B161-0F040FCE5AB3}" destId="{C8F917C4-F15C-4FBD-ACE2-E9047F877A65}" srcOrd="10" destOrd="0" presId="urn:microsoft.com/office/officeart/2008/layout/LinedList"/>
    <dgm:cxn modelId="{3372A288-B6C0-457E-95F4-25442BF5F40C}" type="presParOf" srcId="{C8F917C4-F15C-4FBD-ACE2-E9047F877A65}" destId="{36AEF934-4365-44C4-974C-D8BAAB08F1CD}" srcOrd="0" destOrd="0" presId="urn:microsoft.com/office/officeart/2008/layout/LinedList"/>
    <dgm:cxn modelId="{F87BB9E5-76C5-4879-BF65-365E20A7B519}" type="presParOf" srcId="{C8F917C4-F15C-4FBD-ACE2-E9047F877A65}" destId="{EEF9F0B8-F9A5-49D5-A2D1-2019F2F5ABB2}" srcOrd="1" destOrd="0" presId="urn:microsoft.com/office/officeart/2008/layout/LinedList"/>
    <dgm:cxn modelId="{385D22CA-5348-4693-9456-8F39079A6FC0}" type="presParOf" srcId="{C8F917C4-F15C-4FBD-ACE2-E9047F877A65}" destId="{654EE50B-1326-40C1-9D39-1D06B36C5A45}" srcOrd="2" destOrd="0" presId="urn:microsoft.com/office/officeart/2008/layout/LinedList"/>
    <dgm:cxn modelId="{9AF8FBB0-8247-4A75-8F94-6428BF65E767}" type="presParOf" srcId="{ACC047AD-040B-4BC5-B161-0F040FCE5AB3}" destId="{435E4E4F-782E-45EC-8217-39FB139831BA}" srcOrd="11" destOrd="0" presId="urn:microsoft.com/office/officeart/2008/layout/LinedList"/>
    <dgm:cxn modelId="{3E502228-3145-463D-95EA-E7C3E59B3847}" type="presParOf" srcId="{ACC047AD-040B-4BC5-B161-0F040FCE5AB3}" destId="{7A303AA9-D03B-422D-8C69-BFD2353FAC1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C5FEF-9FF4-410A-88BD-AC70E83425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532391A8-265C-47DF-BB16-C1726C2B99F3}">
      <dgm:prSet phldrT="[Text]" custT="1"/>
      <dgm:spPr/>
      <dgm:t>
        <a:bodyPr/>
        <a:lstStyle/>
        <a:p>
          <a:pPr algn="just"/>
          <a:r>
            <a:rPr lang="en-IN" sz="3200" b="1" dirty="0">
              <a:solidFill>
                <a:srgbClr val="7030A0"/>
              </a:solidFill>
            </a:rPr>
            <a:t>Essentials conditions:</a:t>
          </a:r>
        </a:p>
      </dgm:t>
    </dgm:pt>
    <dgm:pt modelId="{80F39543-B7F7-424C-95CA-494445F0DF7E}" type="parTrans" cxnId="{E59125E9-A81A-4BC5-AD1A-D7FC3A0B2CED}">
      <dgm:prSet/>
      <dgm:spPr/>
      <dgm:t>
        <a:bodyPr/>
        <a:lstStyle/>
        <a:p>
          <a:endParaRPr lang="en-IN"/>
        </a:p>
      </dgm:t>
    </dgm:pt>
    <dgm:pt modelId="{64240354-B78B-49E7-8D34-BD5CA636039E}" type="sibTrans" cxnId="{E59125E9-A81A-4BC5-AD1A-D7FC3A0B2CED}">
      <dgm:prSet/>
      <dgm:spPr/>
      <dgm:t>
        <a:bodyPr/>
        <a:lstStyle/>
        <a:p>
          <a:endParaRPr lang="en-IN"/>
        </a:p>
      </dgm:t>
    </dgm:pt>
    <dgm:pt modelId="{FB6C5920-8242-4D2A-95F9-459F5C00F88E}">
      <dgm:prSet phldrT="[Text]" custT="1"/>
      <dgm:spPr/>
      <dgm:t>
        <a:bodyPr/>
        <a:lstStyle/>
        <a:p>
          <a:pPr algn="just"/>
          <a:r>
            <a:rPr lang="en-US" sz="3000" b="0" i="0" dirty="0"/>
            <a:t>It should be proved that there was sexual intercourse.</a:t>
          </a:r>
          <a:endParaRPr lang="en-IN" sz="3000" dirty="0"/>
        </a:p>
      </dgm:t>
    </dgm:pt>
    <dgm:pt modelId="{0F9ABFC5-04E6-4969-88B1-654861E3572B}" type="parTrans" cxnId="{0E4603DE-0557-48CB-A350-5A85D564C8D8}">
      <dgm:prSet/>
      <dgm:spPr/>
      <dgm:t>
        <a:bodyPr/>
        <a:lstStyle/>
        <a:p>
          <a:endParaRPr lang="en-IN"/>
        </a:p>
      </dgm:t>
    </dgm:pt>
    <dgm:pt modelId="{60CD2675-4342-48CF-837D-9535A62A1106}" type="sibTrans" cxnId="{0E4603DE-0557-48CB-A350-5A85D564C8D8}">
      <dgm:prSet/>
      <dgm:spPr/>
      <dgm:t>
        <a:bodyPr/>
        <a:lstStyle/>
        <a:p>
          <a:endParaRPr lang="en-IN"/>
        </a:p>
      </dgm:t>
    </dgm:pt>
    <dgm:pt modelId="{54CCBA80-211A-41D2-B5BD-6A49FD1E3E16}">
      <dgm:prSet phldrT="[Text]" custT="1"/>
      <dgm:spPr/>
      <dgm:t>
        <a:bodyPr/>
        <a:lstStyle/>
        <a:p>
          <a:pPr algn="just"/>
          <a:r>
            <a:rPr lang="en-US" sz="3000" b="0" i="0" dirty="0"/>
            <a:t>The question before the court should be whether such intercourse was with or without the consent of the woman.</a:t>
          </a:r>
          <a:endParaRPr lang="en-IN" sz="3000" dirty="0"/>
        </a:p>
      </dgm:t>
    </dgm:pt>
    <dgm:pt modelId="{EE4B1655-FCA3-4272-A876-B3A05CFB5D37}" type="parTrans" cxnId="{BB1ABFBD-A025-4294-872F-014FADE39EBD}">
      <dgm:prSet/>
      <dgm:spPr/>
      <dgm:t>
        <a:bodyPr/>
        <a:lstStyle/>
        <a:p>
          <a:endParaRPr lang="en-IN"/>
        </a:p>
      </dgm:t>
    </dgm:pt>
    <dgm:pt modelId="{A97727A9-4CD4-47C2-B006-06173B6E5B6E}" type="sibTrans" cxnId="{BB1ABFBD-A025-4294-872F-014FADE39EBD}">
      <dgm:prSet/>
      <dgm:spPr/>
      <dgm:t>
        <a:bodyPr/>
        <a:lstStyle/>
        <a:p>
          <a:endParaRPr lang="en-IN"/>
        </a:p>
      </dgm:t>
    </dgm:pt>
    <dgm:pt modelId="{0F395850-05CA-4A23-95B2-D69D3D5A5AD8}">
      <dgm:prSet phldrT="[Text]" custT="1"/>
      <dgm:spPr/>
      <dgm:t>
        <a:bodyPr/>
        <a:lstStyle/>
        <a:p>
          <a:pPr algn="just"/>
          <a:r>
            <a:rPr lang="en-US" sz="3000" b="0" i="0" dirty="0"/>
            <a:t>The woman must have stated, in her evidence before the court that she had not consented to the intercourse.</a:t>
          </a:r>
          <a:endParaRPr lang="en-IN" sz="3000" dirty="0"/>
        </a:p>
      </dgm:t>
    </dgm:pt>
    <dgm:pt modelId="{94416D3D-D021-4FF8-BB29-59858D5F44BF}" type="parTrans" cxnId="{33003A85-B787-4346-8C66-C2361A0C60F2}">
      <dgm:prSet/>
      <dgm:spPr/>
      <dgm:t>
        <a:bodyPr/>
        <a:lstStyle/>
        <a:p>
          <a:endParaRPr lang="en-IN"/>
        </a:p>
      </dgm:t>
    </dgm:pt>
    <dgm:pt modelId="{B782A621-0265-43C5-BB79-B07DD2E240C1}" type="sibTrans" cxnId="{33003A85-B787-4346-8C66-C2361A0C60F2}">
      <dgm:prSet/>
      <dgm:spPr/>
      <dgm:t>
        <a:bodyPr/>
        <a:lstStyle/>
        <a:p>
          <a:endParaRPr lang="en-IN"/>
        </a:p>
      </dgm:t>
    </dgm:pt>
    <dgm:pt modelId="{55AA125A-0380-4AC3-8ADB-2BE529BA0A61}" type="pres">
      <dgm:prSet presAssocID="{DE7C5FEF-9FF4-410A-88BD-AC70E83425BC}" presName="vert0" presStyleCnt="0">
        <dgm:presLayoutVars>
          <dgm:dir/>
          <dgm:animOne val="branch"/>
          <dgm:animLvl val="lvl"/>
        </dgm:presLayoutVars>
      </dgm:prSet>
      <dgm:spPr/>
    </dgm:pt>
    <dgm:pt modelId="{035102D1-507F-41D2-9840-D737B1FC45F3}" type="pres">
      <dgm:prSet presAssocID="{532391A8-265C-47DF-BB16-C1726C2B99F3}" presName="thickLine" presStyleLbl="alignNode1" presStyleIdx="0" presStyleCnt="1" custLinFactNeighborX="13492" custLinFactNeighborY="-40727"/>
      <dgm:spPr/>
    </dgm:pt>
    <dgm:pt modelId="{8DD151AB-FE66-422C-B6F6-5A46907A9413}" type="pres">
      <dgm:prSet presAssocID="{532391A8-265C-47DF-BB16-C1726C2B99F3}" presName="horz1" presStyleCnt="0"/>
      <dgm:spPr/>
    </dgm:pt>
    <dgm:pt modelId="{EF50E585-6741-4D88-8340-5833E57910D5}" type="pres">
      <dgm:prSet presAssocID="{532391A8-265C-47DF-BB16-C1726C2B99F3}" presName="tx1" presStyleLbl="revTx" presStyleIdx="0" presStyleCnt="4" custScaleX="128337"/>
      <dgm:spPr/>
    </dgm:pt>
    <dgm:pt modelId="{989FBDD3-1463-46AC-9A5E-35D44667DC9F}" type="pres">
      <dgm:prSet presAssocID="{532391A8-265C-47DF-BB16-C1726C2B99F3}" presName="vert1" presStyleCnt="0"/>
      <dgm:spPr/>
    </dgm:pt>
    <dgm:pt modelId="{0C7EF57B-4DD5-4A13-95CD-E6CF166C4E81}" type="pres">
      <dgm:prSet presAssocID="{FB6C5920-8242-4D2A-95F9-459F5C00F88E}" presName="vertSpace2a" presStyleCnt="0"/>
      <dgm:spPr/>
    </dgm:pt>
    <dgm:pt modelId="{7298E652-9211-484C-AF16-0E4D4D5A3D1B}" type="pres">
      <dgm:prSet presAssocID="{FB6C5920-8242-4D2A-95F9-459F5C00F88E}" presName="horz2" presStyleCnt="0"/>
      <dgm:spPr/>
    </dgm:pt>
    <dgm:pt modelId="{B102D072-E219-4974-ADDC-C6F0D98C5526}" type="pres">
      <dgm:prSet presAssocID="{FB6C5920-8242-4D2A-95F9-459F5C00F88E}" presName="horzSpace2" presStyleCnt="0"/>
      <dgm:spPr/>
    </dgm:pt>
    <dgm:pt modelId="{D718A683-5655-4BAE-9AF5-CC03115C3A90}" type="pres">
      <dgm:prSet presAssocID="{FB6C5920-8242-4D2A-95F9-459F5C00F88E}" presName="tx2" presStyleLbl="revTx" presStyleIdx="1" presStyleCnt="4"/>
      <dgm:spPr/>
    </dgm:pt>
    <dgm:pt modelId="{A419738C-FB55-4584-9C05-2A79EE41C894}" type="pres">
      <dgm:prSet presAssocID="{FB6C5920-8242-4D2A-95F9-459F5C00F88E}" presName="vert2" presStyleCnt="0"/>
      <dgm:spPr/>
    </dgm:pt>
    <dgm:pt modelId="{CD738F72-753A-4B7F-BBAC-64E12501E474}" type="pres">
      <dgm:prSet presAssocID="{FB6C5920-8242-4D2A-95F9-459F5C00F88E}" presName="thinLine2b" presStyleLbl="callout" presStyleIdx="0" presStyleCnt="3"/>
      <dgm:spPr/>
    </dgm:pt>
    <dgm:pt modelId="{E886F383-E4F3-4711-AA9C-07279DB07521}" type="pres">
      <dgm:prSet presAssocID="{FB6C5920-8242-4D2A-95F9-459F5C00F88E}" presName="vertSpace2b" presStyleCnt="0"/>
      <dgm:spPr/>
    </dgm:pt>
    <dgm:pt modelId="{48428B1C-61C5-445B-8EA5-291DBAA04BD7}" type="pres">
      <dgm:prSet presAssocID="{54CCBA80-211A-41D2-B5BD-6A49FD1E3E16}" presName="horz2" presStyleCnt="0"/>
      <dgm:spPr/>
    </dgm:pt>
    <dgm:pt modelId="{A3889EC8-4A17-45CD-AEC9-92072E8AC2E6}" type="pres">
      <dgm:prSet presAssocID="{54CCBA80-211A-41D2-B5BD-6A49FD1E3E16}" presName="horzSpace2" presStyleCnt="0"/>
      <dgm:spPr/>
    </dgm:pt>
    <dgm:pt modelId="{FFB37BCC-60E8-4B8B-8949-53B7E3DED05E}" type="pres">
      <dgm:prSet presAssocID="{54CCBA80-211A-41D2-B5BD-6A49FD1E3E16}" presName="tx2" presStyleLbl="revTx" presStyleIdx="2" presStyleCnt="4"/>
      <dgm:spPr/>
    </dgm:pt>
    <dgm:pt modelId="{0221886B-8205-44A4-A690-17F4481774EC}" type="pres">
      <dgm:prSet presAssocID="{54CCBA80-211A-41D2-B5BD-6A49FD1E3E16}" presName="vert2" presStyleCnt="0"/>
      <dgm:spPr/>
    </dgm:pt>
    <dgm:pt modelId="{FA6FC2BB-2B2E-42E0-9ADC-16F49B3226E9}" type="pres">
      <dgm:prSet presAssocID="{54CCBA80-211A-41D2-B5BD-6A49FD1E3E16}" presName="thinLine2b" presStyleLbl="callout" presStyleIdx="1" presStyleCnt="3"/>
      <dgm:spPr/>
    </dgm:pt>
    <dgm:pt modelId="{E9EF86FF-ABF6-4BE9-8D2D-E6C6282F81F8}" type="pres">
      <dgm:prSet presAssocID="{54CCBA80-211A-41D2-B5BD-6A49FD1E3E16}" presName="vertSpace2b" presStyleCnt="0"/>
      <dgm:spPr/>
    </dgm:pt>
    <dgm:pt modelId="{13E4C995-71A6-4863-8635-7A1CFE861D06}" type="pres">
      <dgm:prSet presAssocID="{0F395850-05CA-4A23-95B2-D69D3D5A5AD8}" presName="horz2" presStyleCnt="0"/>
      <dgm:spPr/>
    </dgm:pt>
    <dgm:pt modelId="{B1F35AA4-5C8F-4E82-81E1-FD22EAD57105}" type="pres">
      <dgm:prSet presAssocID="{0F395850-05CA-4A23-95B2-D69D3D5A5AD8}" presName="horzSpace2" presStyleCnt="0"/>
      <dgm:spPr/>
    </dgm:pt>
    <dgm:pt modelId="{527C6D7F-1412-4717-B2E0-917A797E4EB3}" type="pres">
      <dgm:prSet presAssocID="{0F395850-05CA-4A23-95B2-D69D3D5A5AD8}" presName="tx2" presStyleLbl="revTx" presStyleIdx="3" presStyleCnt="4"/>
      <dgm:spPr/>
    </dgm:pt>
    <dgm:pt modelId="{4F4002E4-FBF0-4C3B-B0A1-113032675503}" type="pres">
      <dgm:prSet presAssocID="{0F395850-05CA-4A23-95B2-D69D3D5A5AD8}" presName="vert2" presStyleCnt="0"/>
      <dgm:spPr/>
    </dgm:pt>
    <dgm:pt modelId="{E16D2A08-4B60-4151-9E8A-A925A6BC6122}" type="pres">
      <dgm:prSet presAssocID="{0F395850-05CA-4A23-95B2-D69D3D5A5AD8}" presName="thinLine2b" presStyleLbl="callout" presStyleIdx="2" presStyleCnt="3"/>
      <dgm:spPr/>
    </dgm:pt>
    <dgm:pt modelId="{A5354443-28C9-446D-9271-FACE9DEC046C}" type="pres">
      <dgm:prSet presAssocID="{0F395850-05CA-4A23-95B2-D69D3D5A5AD8}" presName="vertSpace2b" presStyleCnt="0"/>
      <dgm:spPr/>
    </dgm:pt>
  </dgm:ptLst>
  <dgm:cxnLst>
    <dgm:cxn modelId="{C73BEA56-D0F1-4919-B0BB-E2F0347E685C}" type="presOf" srcId="{0F395850-05CA-4A23-95B2-D69D3D5A5AD8}" destId="{527C6D7F-1412-4717-B2E0-917A797E4EB3}" srcOrd="0" destOrd="0" presId="urn:microsoft.com/office/officeart/2008/layout/LinedList"/>
    <dgm:cxn modelId="{33003A85-B787-4346-8C66-C2361A0C60F2}" srcId="{532391A8-265C-47DF-BB16-C1726C2B99F3}" destId="{0F395850-05CA-4A23-95B2-D69D3D5A5AD8}" srcOrd="2" destOrd="0" parTransId="{94416D3D-D021-4FF8-BB29-59858D5F44BF}" sibTransId="{B782A621-0265-43C5-BB79-B07DD2E240C1}"/>
    <dgm:cxn modelId="{9D0CE494-0482-44D5-B456-768BF64F6077}" type="presOf" srcId="{FB6C5920-8242-4D2A-95F9-459F5C00F88E}" destId="{D718A683-5655-4BAE-9AF5-CC03115C3A90}" srcOrd="0" destOrd="0" presId="urn:microsoft.com/office/officeart/2008/layout/LinedList"/>
    <dgm:cxn modelId="{0EE13EB0-55B0-44D6-9CE2-6970D33B88D9}" type="presOf" srcId="{532391A8-265C-47DF-BB16-C1726C2B99F3}" destId="{EF50E585-6741-4D88-8340-5833E57910D5}" srcOrd="0" destOrd="0" presId="urn:microsoft.com/office/officeart/2008/layout/LinedList"/>
    <dgm:cxn modelId="{BB1ABFBD-A025-4294-872F-014FADE39EBD}" srcId="{532391A8-265C-47DF-BB16-C1726C2B99F3}" destId="{54CCBA80-211A-41D2-B5BD-6A49FD1E3E16}" srcOrd="1" destOrd="0" parTransId="{EE4B1655-FCA3-4272-A876-B3A05CFB5D37}" sibTransId="{A97727A9-4CD4-47C2-B006-06173B6E5B6E}"/>
    <dgm:cxn modelId="{AB678FC3-92E5-481B-9F89-F3FD0FA08055}" type="presOf" srcId="{54CCBA80-211A-41D2-B5BD-6A49FD1E3E16}" destId="{FFB37BCC-60E8-4B8B-8949-53B7E3DED05E}" srcOrd="0" destOrd="0" presId="urn:microsoft.com/office/officeart/2008/layout/LinedList"/>
    <dgm:cxn modelId="{69B1B6D0-DC25-4536-9DF5-A580FFB10D05}" type="presOf" srcId="{DE7C5FEF-9FF4-410A-88BD-AC70E83425BC}" destId="{55AA125A-0380-4AC3-8ADB-2BE529BA0A61}" srcOrd="0" destOrd="0" presId="urn:microsoft.com/office/officeart/2008/layout/LinedList"/>
    <dgm:cxn modelId="{0E4603DE-0557-48CB-A350-5A85D564C8D8}" srcId="{532391A8-265C-47DF-BB16-C1726C2B99F3}" destId="{FB6C5920-8242-4D2A-95F9-459F5C00F88E}" srcOrd="0" destOrd="0" parTransId="{0F9ABFC5-04E6-4969-88B1-654861E3572B}" sibTransId="{60CD2675-4342-48CF-837D-9535A62A1106}"/>
    <dgm:cxn modelId="{E59125E9-A81A-4BC5-AD1A-D7FC3A0B2CED}" srcId="{DE7C5FEF-9FF4-410A-88BD-AC70E83425BC}" destId="{532391A8-265C-47DF-BB16-C1726C2B99F3}" srcOrd="0" destOrd="0" parTransId="{80F39543-B7F7-424C-95CA-494445F0DF7E}" sibTransId="{64240354-B78B-49E7-8D34-BD5CA636039E}"/>
    <dgm:cxn modelId="{E2D6C7E7-2CD6-405F-BDE2-85998C74CCE0}" type="presParOf" srcId="{55AA125A-0380-4AC3-8ADB-2BE529BA0A61}" destId="{035102D1-507F-41D2-9840-D737B1FC45F3}" srcOrd="0" destOrd="0" presId="urn:microsoft.com/office/officeart/2008/layout/LinedList"/>
    <dgm:cxn modelId="{0AC6C01B-A006-4698-BA76-FEB0BFE2B33F}" type="presParOf" srcId="{55AA125A-0380-4AC3-8ADB-2BE529BA0A61}" destId="{8DD151AB-FE66-422C-B6F6-5A46907A9413}" srcOrd="1" destOrd="0" presId="urn:microsoft.com/office/officeart/2008/layout/LinedList"/>
    <dgm:cxn modelId="{713F7FB4-B340-4644-8399-76579F15560E}" type="presParOf" srcId="{8DD151AB-FE66-422C-B6F6-5A46907A9413}" destId="{EF50E585-6741-4D88-8340-5833E57910D5}" srcOrd="0" destOrd="0" presId="urn:microsoft.com/office/officeart/2008/layout/LinedList"/>
    <dgm:cxn modelId="{4E8F2A2C-9FD1-44ED-9B3E-15380B1D89EC}" type="presParOf" srcId="{8DD151AB-FE66-422C-B6F6-5A46907A9413}" destId="{989FBDD3-1463-46AC-9A5E-35D44667DC9F}" srcOrd="1" destOrd="0" presId="urn:microsoft.com/office/officeart/2008/layout/LinedList"/>
    <dgm:cxn modelId="{F1FD8137-9DD1-4929-9EF8-1037378585AA}" type="presParOf" srcId="{989FBDD3-1463-46AC-9A5E-35D44667DC9F}" destId="{0C7EF57B-4DD5-4A13-95CD-E6CF166C4E81}" srcOrd="0" destOrd="0" presId="urn:microsoft.com/office/officeart/2008/layout/LinedList"/>
    <dgm:cxn modelId="{F9D3C061-89C6-48BC-A403-88FAEF8A1AE3}" type="presParOf" srcId="{989FBDD3-1463-46AC-9A5E-35D44667DC9F}" destId="{7298E652-9211-484C-AF16-0E4D4D5A3D1B}" srcOrd="1" destOrd="0" presId="urn:microsoft.com/office/officeart/2008/layout/LinedList"/>
    <dgm:cxn modelId="{B017FB53-7CF7-45E8-900B-928E3BE44028}" type="presParOf" srcId="{7298E652-9211-484C-AF16-0E4D4D5A3D1B}" destId="{B102D072-E219-4974-ADDC-C6F0D98C5526}" srcOrd="0" destOrd="0" presId="urn:microsoft.com/office/officeart/2008/layout/LinedList"/>
    <dgm:cxn modelId="{913D763E-1D24-44BA-AFE6-6FEA43F65D07}" type="presParOf" srcId="{7298E652-9211-484C-AF16-0E4D4D5A3D1B}" destId="{D718A683-5655-4BAE-9AF5-CC03115C3A90}" srcOrd="1" destOrd="0" presId="urn:microsoft.com/office/officeart/2008/layout/LinedList"/>
    <dgm:cxn modelId="{A196CF74-3A18-4946-B38A-28CB055A8BA8}" type="presParOf" srcId="{7298E652-9211-484C-AF16-0E4D4D5A3D1B}" destId="{A419738C-FB55-4584-9C05-2A79EE41C894}" srcOrd="2" destOrd="0" presId="urn:microsoft.com/office/officeart/2008/layout/LinedList"/>
    <dgm:cxn modelId="{E8252395-E2BC-4190-ABCA-68E743175696}" type="presParOf" srcId="{989FBDD3-1463-46AC-9A5E-35D44667DC9F}" destId="{CD738F72-753A-4B7F-BBAC-64E12501E474}" srcOrd="2" destOrd="0" presId="urn:microsoft.com/office/officeart/2008/layout/LinedList"/>
    <dgm:cxn modelId="{B1824F4F-5807-49F5-B8A7-F8CECB047E87}" type="presParOf" srcId="{989FBDD3-1463-46AC-9A5E-35D44667DC9F}" destId="{E886F383-E4F3-4711-AA9C-07279DB07521}" srcOrd="3" destOrd="0" presId="urn:microsoft.com/office/officeart/2008/layout/LinedList"/>
    <dgm:cxn modelId="{240E9C7A-2106-476F-8831-60B854B87BF9}" type="presParOf" srcId="{989FBDD3-1463-46AC-9A5E-35D44667DC9F}" destId="{48428B1C-61C5-445B-8EA5-291DBAA04BD7}" srcOrd="4" destOrd="0" presId="urn:microsoft.com/office/officeart/2008/layout/LinedList"/>
    <dgm:cxn modelId="{B41EAAF8-6365-4A5D-A639-9F13D10A45E1}" type="presParOf" srcId="{48428B1C-61C5-445B-8EA5-291DBAA04BD7}" destId="{A3889EC8-4A17-45CD-AEC9-92072E8AC2E6}" srcOrd="0" destOrd="0" presId="urn:microsoft.com/office/officeart/2008/layout/LinedList"/>
    <dgm:cxn modelId="{EE3E42B5-9C9D-4048-9E0A-D07742CF88A3}" type="presParOf" srcId="{48428B1C-61C5-445B-8EA5-291DBAA04BD7}" destId="{FFB37BCC-60E8-4B8B-8949-53B7E3DED05E}" srcOrd="1" destOrd="0" presId="urn:microsoft.com/office/officeart/2008/layout/LinedList"/>
    <dgm:cxn modelId="{BA7E027C-D9E1-47BF-9EC3-91896BBC8E68}" type="presParOf" srcId="{48428B1C-61C5-445B-8EA5-291DBAA04BD7}" destId="{0221886B-8205-44A4-A690-17F4481774EC}" srcOrd="2" destOrd="0" presId="urn:microsoft.com/office/officeart/2008/layout/LinedList"/>
    <dgm:cxn modelId="{901B3107-12C6-4895-B67F-2674C5D9ED72}" type="presParOf" srcId="{989FBDD3-1463-46AC-9A5E-35D44667DC9F}" destId="{FA6FC2BB-2B2E-42E0-9ADC-16F49B3226E9}" srcOrd="5" destOrd="0" presId="urn:microsoft.com/office/officeart/2008/layout/LinedList"/>
    <dgm:cxn modelId="{FBD9D150-BC93-4CA8-A603-355EE51E6018}" type="presParOf" srcId="{989FBDD3-1463-46AC-9A5E-35D44667DC9F}" destId="{E9EF86FF-ABF6-4BE9-8D2D-E6C6282F81F8}" srcOrd="6" destOrd="0" presId="urn:microsoft.com/office/officeart/2008/layout/LinedList"/>
    <dgm:cxn modelId="{E77A6C9F-F3EB-42BD-826B-6BF618BA3DD1}" type="presParOf" srcId="{989FBDD3-1463-46AC-9A5E-35D44667DC9F}" destId="{13E4C995-71A6-4863-8635-7A1CFE861D06}" srcOrd="7" destOrd="0" presId="urn:microsoft.com/office/officeart/2008/layout/LinedList"/>
    <dgm:cxn modelId="{24A96A9D-B605-4F65-ADF4-DCB24C1931A1}" type="presParOf" srcId="{13E4C995-71A6-4863-8635-7A1CFE861D06}" destId="{B1F35AA4-5C8F-4E82-81E1-FD22EAD57105}" srcOrd="0" destOrd="0" presId="urn:microsoft.com/office/officeart/2008/layout/LinedList"/>
    <dgm:cxn modelId="{4C45894D-47AD-47F3-B358-F9E2047E825B}" type="presParOf" srcId="{13E4C995-71A6-4863-8635-7A1CFE861D06}" destId="{527C6D7F-1412-4717-B2E0-917A797E4EB3}" srcOrd="1" destOrd="0" presId="urn:microsoft.com/office/officeart/2008/layout/LinedList"/>
    <dgm:cxn modelId="{A5C9403C-DAAD-4F41-84AE-F108038CDF3D}" type="presParOf" srcId="{13E4C995-71A6-4863-8635-7A1CFE861D06}" destId="{4F4002E4-FBF0-4C3B-B0A1-113032675503}" srcOrd="2" destOrd="0" presId="urn:microsoft.com/office/officeart/2008/layout/LinedList"/>
    <dgm:cxn modelId="{C2FEA460-6E32-4DA1-B866-972F42E578EF}" type="presParOf" srcId="{989FBDD3-1463-46AC-9A5E-35D44667DC9F}" destId="{E16D2A08-4B60-4151-9E8A-A925A6BC6122}" srcOrd="8" destOrd="0" presId="urn:microsoft.com/office/officeart/2008/layout/LinedList"/>
    <dgm:cxn modelId="{BA5BC4D4-F304-4222-9B88-E4AF0B8E5A30}" type="presParOf" srcId="{989FBDD3-1463-46AC-9A5E-35D44667DC9F}" destId="{A5354443-28C9-446D-9271-FACE9DEC046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8D9612-59AA-4761-A0D8-839ED4F22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AD4369A-AA76-4A5F-81F7-AE286F717E21}">
      <dgm:prSet phldrT="[Text]"/>
      <dgm:spPr/>
      <dgm:t>
        <a:bodyPr/>
        <a:lstStyle/>
        <a:p>
          <a:pPr algn="just"/>
          <a:r>
            <a:rPr lang="en-IN" b="1" dirty="0"/>
            <a:t>PROBATE JURISDICTION</a:t>
          </a:r>
        </a:p>
      </dgm:t>
    </dgm:pt>
    <dgm:pt modelId="{3FF8697B-47AD-4A1C-965A-6E246A0B8128}" type="parTrans" cxnId="{68587312-E4D3-4C0E-9A9E-C6D5D2B84719}">
      <dgm:prSet/>
      <dgm:spPr/>
      <dgm:t>
        <a:bodyPr/>
        <a:lstStyle/>
        <a:p>
          <a:endParaRPr lang="en-IN"/>
        </a:p>
      </dgm:t>
    </dgm:pt>
    <dgm:pt modelId="{0F4F3926-1907-4876-A41C-4412A00AEF4F}" type="sibTrans" cxnId="{68587312-E4D3-4C0E-9A9E-C6D5D2B84719}">
      <dgm:prSet/>
      <dgm:spPr/>
      <dgm:t>
        <a:bodyPr/>
        <a:lstStyle/>
        <a:p>
          <a:endParaRPr lang="en-IN"/>
        </a:p>
      </dgm:t>
    </dgm:pt>
    <dgm:pt modelId="{85FA1314-E47E-41BF-9714-86BEE4B0F36E}">
      <dgm:prSet phldrT="[Text]"/>
      <dgm:spPr/>
      <dgm:t>
        <a:bodyPr/>
        <a:lstStyle/>
        <a:p>
          <a:pPr algn="just"/>
          <a:r>
            <a:rPr lang="en-US" b="0" i="0" dirty="0"/>
            <a:t>Jurisdiction of a court under the Indian Succession Act, 1925 in respect of testamentary and intestate matters. Judgment by a probate is a judgment-in-rem by which legal character of a person is granted.</a:t>
          </a:r>
          <a:endParaRPr lang="en-IN" dirty="0"/>
        </a:p>
      </dgm:t>
    </dgm:pt>
    <dgm:pt modelId="{33A5CA03-DACA-452C-8318-2C5F1071267E}" type="parTrans" cxnId="{4C70D5FF-6E74-4D57-83D9-2991D2EF0348}">
      <dgm:prSet/>
      <dgm:spPr/>
      <dgm:t>
        <a:bodyPr/>
        <a:lstStyle/>
        <a:p>
          <a:endParaRPr lang="en-IN"/>
        </a:p>
      </dgm:t>
    </dgm:pt>
    <dgm:pt modelId="{8EE503AA-E484-4457-90AC-6F9A5CA00F77}" type="sibTrans" cxnId="{4C70D5FF-6E74-4D57-83D9-2991D2EF0348}">
      <dgm:prSet/>
      <dgm:spPr/>
      <dgm:t>
        <a:bodyPr/>
        <a:lstStyle/>
        <a:p>
          <a:endParaRPr lang="en-IN"/>
        </a:p>
      </dgm:t>
    </dgm:pt>
    <dgm:pt modelId="{634A7AA6-AAC1-4F51-AA84-30A6251EA1DE}">
      <dgm:prSet phldrT="[Text]"/>
      <dgm:spPr/>
      <dgm:t>
        <a:bodyPr/>
        <a:lstStyle/>
        <a:p>
          <a:pPr algn="just"/>
          <a:r>
            <a:rPr lang="en-IN" b="1" dirty="0"/>
            <a:t>MATRIMONIAL JURISDICTION</a:t>
          </a:r>
        </a:p>
      </dgm:t>
    </dgm:pt>
    <dgm:pt modelId="{3E5514BB-3369-44E7-96FB-9E4CC4A4CC54}" type="parTrans" cxnId="{EDF29B63-8F70-40CC-8A75-939C3ECC06D6}">
      <dgm:prSet/>
      <dgm:spPr/>
      <dgm:t>
        <a:bodyPr/>
        <a:lstStyle/>
        <a:p>
          <a:endParaRPr lang="en-IN"/>
        </a:p>
      </dgm:t>
    </dgm:pt>
    <dgm:pt modelId="{E14DE5B7-FE36-43FC-A769-D917FEC55603}" type="sibTrans" cxnId="{EDF29B63-8F70-40CC-8A75-939C3ECC06D6}">
      <dgm:prSet/>
      <dgm:spPr/>
      <dgm:t>
        <a:bodyPr/>
        <a:lstStyle/>
        <a:p>
          <a:endParaRPr lang="en-IN"/>
        </a:p>
      </dgm:t>
    </dgm:pt>
    <dgm:pt modelId="{AC38AA5B-D334-4EA8-B9BA-B4EF3E38BAAF}">
      <dgm:prSet phldrT="[Text]"/>
      <dgm:spPr/>
      <dgm:t>
        <a:bodyPr/>
        <a:lstStyle/>
        <a:p>
          <a:pPr algn="just"/>
          <a:r>
            <a:rPr lang="en-US" b="0" i="0" dirty="0"/>
            <a:t>By virtue of this jurisdiction the court can decide the legal status of a person whether one is married or widow or divorcee.</a:t>
          </a:r>
          <a:endParaRPr lang="en-IN" dirty="0"/>
        </a:p>
      </dgm:t>
    </dgm:pt>
    <dgm:pt modelId="{AD39B531-0C11-4E96-9614-EB299923B7BC}" type="parTrans" cxnId="{E3BEDF8C-0BF9-45C9-8EC9-054B03337F87}">
      <dgm:prSet/>
      <dgm:spPr/>
      <dgm:t>
        <a:bodyPr/>
        <a:lstStyle/>
        <a:p>
          <a:endParaRPr lang="en-IN"/>
        </a:p>
      </dgm:t>
    </dgm:pt>
    <dgm:pt modelId="{90AE8710-92FC-4233-9011-642398A98B49}" type="sibTrans" cxnId="{E3BEDF8C-0BF9-45C9-8EC9-054B03337F87}">
      <dgm:prSet/>
      <dgm:spPr/>
      <dgm:t>
        <a:bodyPr/>
        <a:lstStyle/>
        <a:p>
          <a:endParaRPr lang="en-IN"/>
        </a:p>
      </dgm:t>
    </dgm:pt>
    <dgm:pt modelId="{8DABE41F-2807-4847-84D2-BCA765BC49A1}" type="pres">
      <dgm:prSet presAssocID="{9B8D9612-59AA-4761-A0D8-839ED4F2227F}" presName="linear" presStyleCnt="0">
        <dgm:presLayoutVars>
          <dgm:animLvl val="lvl"/>
          <dgm:resizeHandles val="exact"/>
        </dgm:presLayoutVars>
      </dgm:prSet>
      <dgm:spPr/>
    </dgm:pt>
    <dgm:pt modelId="{6ECE1027-5799-4923-95C5-74FA12514826}" type="pres">
      <dgm:prSet presAssocID="{8AD4369A-AA76-4A5F-81F7-AE286F717E21}" presName="parentText" presStyleLbl="node1" presStyleIdx="0" presStyleCnt="2">
        <dgm:presLayoutVars>
          <dgm:chMax val="0"/>
          <dgm:bulletEnabled val="1"/>
        </dgm:presLayoutVars>
      </dgm:prSet>
      <dgm:spPr/>
    </dgm:pt>
    <dgm:pt modelId="{A780B83E-6EF8-4124-BBE6-11B11559C689}" type="pres">
      <dgm:prSet presAssocID="{8AD4369A-AA76-4A5F-81F7-AE286F717E21}" presName="childText" presStyleLbl="revTx" presStyleIdx="0" presStyleCnt="2">
        <dgm:presLayoutVars>
          <dgm:bulletEnabled val="1"/>
        </dgm:presLayoutVars>
      </dgm:prSet>
      <dgm:spPr/>
    </dgm:pt>
    <dgm:pt modelId="{BD6D7811-7A7C-4D86-B930-934D4B83C382}" type="pres">
      <dgm:prSet presAssocID="{634A7AA6-AAC1-4F51-AA84-30A6251EA1DE}" presName="parentText" presStyleLbl="node1" presStyleIdx="1" presStyleCnt="2">
        <dgm:presLayoutVars>
          <dgm:chMax val="0"/>
          <dgm:bulletEnabled val="1"/>
        </dgm:presLayoutVars>
      </dgm:prSet>
      <dgm:spPr/>
    </dgm:pt>
    <dgm:pt modelId="{64B90FC8-98DC-4C09-A17E-EC1512990321}" type="pres">
      <dgm:prSet presAssocID="{634A7AA6-AAC1-4F51-AA84-30A6251EA1DE}" presName="childText" presStyleLbl="revTx" presStyleIdx="1" presStyleCnt="2">
        <dgm:presLayoutVars>
          <dgm:bulletEnabled val="1"/>
        </dgm:presLayoutVars>
      </dgm:prSet>
      <dgm:spPr/>
    </dgm:pt>
  </dgm:ptLst>
  <dgm:cxnLst>
    <dgm:cxn modelId="{FBDD3F02-5E27-4844-97BD-B482DD6B2702}" type="presOf" srcId="{9B8D9612-59AA-4761-A0D8-839ED4F2227F}" destId="{8DABE41F-2807-4847-84D2-BCA765BC49A1}" srcOrd="0" destOrd="0" presId="urn:microsoft.com/office/officeart/2005/8/layout/vList2"/>
    <dgm:cxn modelId="{C527E307-F4CB-4C6C-B209-5F987EC56F19}" type="presOf" srcId="{AC38AA5B-D334-4EA8-B9BA-B4EF3E38BAAF}" destId="{64B90FC8-98DC-4C09-A17E-EC1512990321}" srcOrd="0" destOrd="0" presId="urn:microsoft.com/office/officeart/2005/8/layout/vList2"/>
    <dgm:cxn modelId="{68587312-E4D3-4C0E-9A9E-C6D5D2B84719}" srcId="{9B8D9612-59AA-4761-A0D8-839ED4F2227F}" destId="{8AD4369A-AA76-4A5F-81F7-AE286F717E21}" srcOrd="0" destOrd="0" parTransId="{3FF8697B-47AD-4A1C-965A-6E246A0B8128}" sibTransId="{0F4F3926-1907-4876-A41C-4412A00AEF4F}"/>
    <dgm:cxn modelId="{38021963-0890-477E-A6D9-5BDE10E1CC98}" type="presOf" srcId="{85FA1314-E47E-41BF-9714-86BEE4B0F36E}" destId="{A780B83E-6EF8-4124-BBE6-11B11559C689}" srcOrd="0" destOrd="0" presId="urn:microsoft.com/office/officeart/2005/8/layout/vList2"/>
    <dgm:cxn modelId="{EDF29B63-8F70-40CC-8A75-939C3ECC06D6}" srcId="{9B8D9612-59AA-4761-A0D8-839ED4F2227F}" destId="{634A7AA6-AAC1-4F51-AA84-30A6251EA1DE}" srcOrd="1" destOrd="0" parTransId="{3E5514BB-3369-44E7-96FB-9E4CC4A4CC54}" sibTransId="{E14DE5B7-FE36-43FC-A769-D917FEC55603}"/>
    <dgm:cxn modelId="{2C20DE68-A5F0-4417-8385-4000DC4CDA81}" type="presOf" srcId="{8AD4369A-AA76-4A5F-81F7-AE286F717E21}" destId="{6ECE1027-5799-4923-95C5-74FA12514826}" srcOrd="0" destOrd="0" presId="urn:microsoft.com/office/officeart/2005/8/layout/vList2"/>
    <dgm:cxn modelId="{E3BEDF8C-0BF9-45C9-8EC9-054B03337F87}" srcId="{634A7AA6-AAC1-4F51-AA84-30A6251EA1DE}" destId="{AC38AA5B-D334-4EA8-B9BA-B4EF3E38BAAF}" srcOrd="0" destOrd="0" parTransId="{AD39B531-0C11-4E96-9614-EB299923B7BC}" sibTransId="{90AE8710-92FC-4233-9011-642398A98B49}"/>
    <dgm:cxn modelId="{8A7813D8-5816-4700-A034-788913379DC5}" type="presOf" srcId="{634A7AA6-AAC1-4F51-AA84-30A6251EA1DE}" destId="{BD6D7811-7A7C-4D86-B930-934D4B83C382}" srcOrd="0" destOrd="0" presId="urn:microsoft.com/office/officeart/2005/8/layout/vList2"/>
    <dgm:cxn modelId="{4C70D5FF-6E74-4D57-83D9-2991D2EF0348}" srcId="{8AD4369A-AA76-4A5F-81F7-AE286F717E21}" destId="{85FA1314-E47E-41BF-9714-86BEE4B0F36E}" srcOrd="0" destOrd="0" parTransId="{33A5CA03-DACA-452C-8318-2C5F1071267E}" sibTransId="{8EE503AA-E484-4457-90AC-6F9A5CA00F77}"/>
    <dgm:cxn modelId="{D8DF2436-97E9-48B6-BDCC-8558308C5A75}" type="presParOf" srcId="{8DABE41F-2807-4847-84D2-BCA765BC49A1}" destId="{6ECE1027-5799-4923-95C5-74FA12514826}" srcOrd="0" destOrd="0" presId="urn:microsoft.com/office/officeart/2005/8/layout/vList2"/>
    <dgm:cxn modelId="{0D7458A7-C8D5-432F-9748-CECF35D2C4C9}" type="presParOf" srcId="{8DABE41F-2807-4847-84D2-BCA765BC49A1}" destId="{A780B83E-6EF8-4124-BBE6-11B11559C689}" srcOrd="1" destOrd="0" presId="urn:microsoft.com/office/officeart/2005/8/layout/vList2"/>
    <dgm:cxn modelId="{1D31E526-52A7-4784-BCC4-E87088A7DA79}" type="presParOf" srcId="{8DABE41F-2807-4847-84D2-BCA765BC49A1}" destId="{BD6D7811-7A7C-4D86-B930-934D4B83C382}" srcOrd="2" destOrd="0" presId="urn:microsoft.com/office/officeart/2005/8/layout/vList2"/>
    <dgm:cxn modelId="{115CA9BA-5E26-4FAD-BE73-195715066852}" type="presParOf" srcId="{8DABE41F-2807-4847-84D2-BCA765BC49A1}" destId="{64B90FC8-98DC-4C09-A17E-EC151299032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8D9612-59AA-4761-A0D8-839ED4F22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AD4369A-AA76-4A5F-81F7-AE286F717E21}">
      <dgm:prSet phldrT="[Text]"/>
      <dgm:spPr/>
      <dgm:t>
        <a:bodyPr/>
        <a:lstStyle/>
        <a:p>
          <a:pPr algn="just"/>
          <a:r>
            <a:rPr lang="en-IN" b="1" dirty="0"/>
            <a:t>ADMIRALTY JURISDICTION</a:t>
          </a:r>
        </a:p>
      </dgm:t>
    </dgm:pt>
    <dgm:pt modelId="{3FF8697B-47AD-4A1C-965A-6E246A0B8128}" type="parTrans" cxnId="{68587312-E4D3-4C0E-9A9E-C6D5D2B84719}">
      <dgm:prSet/>
      <dgm:spPr/>
      <dgm:t>
        <a:bodyPr/>
        <a:lstStyle/>
        <a:p>
          <a:endParaRPr lang="en-IN"/>
        </a:p>
      </dgm:t>
    </dgm:pt>
    <dgm:pt modelId="{0F4F3926-1907-4876-A41C-4412A00AEF4F}" type="sibTrans" cxnId="{68587312-E4D3-4C0E-9A9E-C6D5D2B84719}">
      <dgm:prSet/>
      <dgm:spPr/>
      <dgm:t>
        <a:bodyPr/>
        <a:lstStyle/>
        <a:p>
          <a:endParaRPr lang="en-IN"/>
        </a:p>
      </dgm:t>
    </dgm:pt>
    <dgm:pt modelId="{85FA1314-E47E-41BF-9714-86BEE4B0F36E}">
      <dgm:prSet phldrT="[Text]"/>
      <dgm:spPr/>
      <dgm:t>
        <a:bodyPr/>
        <a:lstStyle/>
        <a:p>
          <a:pPr algn="just"/>
          <a:r>
            <a:rPr lang="en-US" b="0" i="0" dirty="0"/>
            <a:t>The admiralty court decides cases arising out of war claims. It is exercised by the High Court under the Letters Patent.</a:t>
          </a:r>
          <a:endParaRPr lang="en-IN" dirty="0"/>
        </a:p>
      </dgm:t>
    </dgm:pt>
    <dgm:pt modelId="{33A5CA03-DACA-452C-8318-2C5F1071267E}" type="parTrans" cxnId="{4C70D5FF-6E74-4D57-83D9-2991D2EF0348}">
      <dgm:prSet/>
      <dgm:spPr/>
      <dgm:t>
        <a:bodyPr/>
        <a:lstStyle/>
        <a:p>
          <a:endParaRPr lang="en-IN"/>
        </a:p>
      </dgm:t>
    </dgm:pt>
    <dgm:pt modelId="{8EE503AA-E484-4457-90AC-6F9A5CA00F77}" type="sibTrans" cxnId="{4C70D5FF-6E74-4D57-83D9-2991D2EF0348}">
      <dgm:prSet/>
      <dgm:spPr/>
      <dgm:t>
        <a:bodyPr/>
        <a:lstStyle/>
        <a:p>
          <a:endParaRPr lang="en-IN"/>
        </a:p>
      </dgm:t>
    </dgm:pt>
    <dgm:pt modelId="{AC38AA5B-D334-4EA8-B9BA-B4EF3E38BAAF}">
      <dgm:prSet phldrT="[Text]"/>
      <dgm:spPr/>
      <dgm:t>
        <a:bodyPr/>
        <a:lstStyle/>
        <a:p>
          <a:pPr algn="just"/>
          <a:r>
            <a:rPr lang="en-US" b="0" i="0" dirty="0"/>
            <a:t>By exercising insolvency jurisdiction the court can determine legal status of a person whether he is insolvent or he is discharged from insolvency or annulment of his insolvency. The judgment of the court is judgment-in-rem and binding on all.</a:t>
          </a:r>
          <a:endParaRPr lang="en-IN" dirty="0"/>
        </a:p>
      </dgm:t>
    </dgm:pt>
    <dgm:pt modelId="{AD39B531-0C11-4E96-9614-EB299923B7BC}" type="parTrans" cxnId="{E3BEDF8C-0BF9-45C9-8EC9-054B03337F87}">
      <dgm:prSet/>
      <dgm:spPr/>
      <dgm:t>
        <a:bodyPr/>
        <a:lstStyle/>
        <a:p>
          <a:endParaRPr lang="en-IN"/>
        </a:p>
      </dgm:t>
    </dgm:pt>
    <dgm:pt modelId="{90AE8710-92FC-4233-9011-642398A98B49}" type="sibTrans" cxnId="{E3BEDF8C-0BF9-45C9-8EC9-054B03337F87}">
      <dgm:prSet/>
      <dgm:spPr/>
      <dgm:t>
        <a:bodyPr/>
        <a:lstStyle/>
        <a:p>
          <a:endParaRPr lang="en-IN"/>
        </a:p>
      </dgm:t>
    </dgm:pt>
    <dgm:pt modelId="{634A7AA6-AAC1-4F51-AA84-30A6251EA1DE}">
      <dgm:prSet phldrT="[Text]"/>
      <dgm:spPr/>
      <dgm:t>
        <a:bodyPr/>
        <a:lstStyle/>
        <a:p>
          <a:pPr algn="just"/>
          <a:r>
            <a:rPr lang="en-IN" b="1" dirty="0"/>
            <a:t>INSOLVENCY JURISDICTION</a:t>
          </a:r>
        </a:p>
      </dgm:t>
    </dgm:pt>
    <dgm:pt modelId="{E14DE5B7-FE36-43FC-A769-D917FEC55603}" type="sibTrans" cxnId="{EDF29B63-8F70-40CC-8A75-939C3ECC06D6}">
      <dgm:prSet/>
      <dgm:spPr/>
      <dgm:t>
        <a:bodyPr/>
        <a:lstStyle/>
        <a:p>
          <a:endParaRPr lang="en-IN"/>
        </a:p>
      </dgm:t>
    </dgm:pt>
    <dgm:pt modelId="{3E5514BB-3369-44E7-96FB-9E4CC4A4CC54}" type="parTrans" cxnId="{EDF29B63-8F70-40CC-8A75-939C3ECC06D6}">
      <dgm:prSet/>
      <dgm:spPr/>
      <dgm:t>
        <a:bodyPr/>
        <a:lstStyle/>
        <a:p>
          <a:endParaRPr lang="en-IN"/>
        </a:p>
      </dgm:t>
    </dgm:pt>
    <dgm:pt modelId="{8DABE41F-2807-4847-84D2-BCA765BC49A1}" type="pres">
      <dgm:prSet presAssocID="{9B8D9612-59AA-4761-A0D8-839ED4F2227F}" presName="linear" presStyleCnt="0">
        <dgm:presLayoutVars>
          <dgm:animLvl val="lvl"/>
          <dgm:resizeHandles val="exact"/>
        </dgm:presLayoutVars>
      </dgm:prSet>
      <dgm:spPr/>
    </dgm:pt>
    <dgm:pt modelId="{6ECE1027-5799-4923-95C5-74FA12514826}" type="pres">
      <dgm:prSet presAssocID="{8AD4369A-AA76-4A5F-81F7-AE286F717E21}" presName="parentText" presStyleLbl="node1" presStyleIdx="0" presStyleCnt="2">
        <dgm:presLayoutVars>
          <dgm:chMax val="0"/>
          <dgm:bulletEnabled val="1"/>
        </dgm:presLayoutVars>
      </dgm:prSet>
      <dgm:spPr/>
    </dgm:pt>
    <dgm:pt modelId="{A780B83E-6EF8-4124-BBE6-11B11559C689}" type="pres">
      <dgm:prSet presAssocID="{8AD4369A-AA76-4A5F-81F7-AE286F717E21}" presName="childText" presStyleLbl="revTx" presStyleIdx="0" presStyleCnt="2">
        <dgm:presLayoutVars>
          <dgm:bulletEnabled val="1"/>
        </dgm:presLayoutVars>
      </dgm:prSet>
      <dgm:spPr/>
    </dgm:pt>
    <dgm:pt modelId="{BD6D7811-7A7C-4D86-B930-934D4B83C382}" type="pres">
      <dgm:prSet presAssocID="{634A7AA6-AAC1-4F51-AA84-30A6251EA1DE}" presName="parentText" presStyleLbl="node1" presStyleIdx="1" presStyleCnt="2">
        <dgm:presLayoutVars>
          <dgm:chMax val="0"/>
          <dgm:bulletEnabled val="1"/>
        </dgm:presLayoutVars>
      </dgm:prSet>
      <dgm:spPr/>
    </dgm:pt>
    <dgm:pt modelId="{64B90FC8-98DC-4C09-A17E-EC1512990321}" type="pres">
      <dgm:prSet presAssocID="{634A7AA6-AAC1-4F51-AA84-30A6251EA1DE}" presName="childText" presStyleLbl="revTx" presStyleIdx="1" presStyleCnt="2">
        <dgm:presLayoutVars>
          <dgm:bulletEnabled val="1"/>
        </dgm:presLayoutVars>
      </dgm:prSet>
      <dgm:spPr/>
    </dgm:pt>
  </dgm:ptLst>
  <dgm:cxnLst>
    <dgm:cxn modelId="{FBDD3F02-5E27-4844-97BD-B482DD6B2702}" type="presOf" srcId="{9B8D9612-59AA-4761-A0D8-839ED4F2227F}" destId="{8DABE41F-2807-4847-84D2-BCA765BC49A1}" srcOrd="0" destOrd="0" presId="urn:microsoft.com/office/officeart/2005/8/layout/vList2"/>
    <dgm:cxn modelId="{C527E307-F4CB-4C6C-B209-5F987EC56F19}" type="presOf" srcId="{AC38AA5B-D334-4EA8-B9BA-B4EF3E38BAAF}" destId="{64B90FC8-98DC-4C09-A17E-EC1512990321}" srcOrd="0" destOrd="0" presId="urn:microsoft.com/office/officeart/2005/8/layout/vList2"/>
    <dgm:cxn modelId="{68587312-E4D3-4C0E-9A9E-C6D5D2B84719}" srcId="{9B8D9612-59AA-4761-A0D8-839ED4F2227F}" destId="{8AD4369A-AA76-4A5F-81F7-AE286F717E21}" srcOrd="0" destOrd="0" parTransId="{3FF8697B-47AD-4A1C-965A-6E246A0B8128}" sibTransId="{0F4F3926-1907-4876-A41C-4412A00AEF4F}"/>
    <dgm:cxn modelId="{38021963-0890-477E-A6D9-5BDE10E1CC98}" type="presOf" srcId="{85FA1314-E47E-41BF-9714-86BEE4B0F36E}" destId="{A780B83E-6EF8-4124-BBE6-11B11559C689}" srcOrd="0" destOrd="0" presId="urn:microsoft.com/office/officeart/2005/8/layout/vList2"/>
    <dgm:cxn modelId="{EDF29B63-8F70-40CC-8A75-939C3ECC06D6}" srcId="{9B8D9612-59AA-4761-A0D8-839ED4F2227F}" destId="{634A7AA6-AAC1-4F51-AA84-30A6251EA1DE}" srcOrd="1" destOrd="0" parTransId="{3E5514BB-3369-44E7-96FB-9E4CC4A4CC54}" sibTransId="{E14DE5B7-FE36-43FC-A769-D917FEC55603}"/>
    <dgm:cxn modelId="{2C20DE68-A5F0-4417-8385-4000DC4CDA81}" type="presOf" srcId="{8AD4369A-AA76-4A5F-81F7-AE286F717E21}" destId="{6ECE1027-5799-4923-95C5-74FA12514826}" srcOrd="0" destOrd="0" presId="urn:microsoft.com/office/officeart/2005/8/layout/vList2"/>
    <dgm:cxn modelId="{E3BEDF8C-0BF9-45C9-8EC9-054B03337F87}" srcId="{634A7AA6-AAC1-4F51-AA84-30A6251EA1DE}" destId="{AC38AA5B-D334-4EA8-B9BA-B4EF3E38BAAF}" srcOrd="0" destOrd="0" parTransId="{AD39B531-0C11-4E96-9614-EB299923B7BC}" sibTransId="{90AE8710-92FC-4233-9011-642398A98B49}"/>
    <dgm:cxn modelId="{8A7813D8-5816-4700-A034-788913379DC5}" type="presOf" srcId="{634A7AA6-AAC1-4F51-AA84-30A6251EA1DE}" destId="{BD6D7811-7A7C-4D86-B930-934D4B83C382}" srcOrd="0" destOrd="0" presId="urn:microsoft.com/office/officeart/2005/8/layout/vList2"/>
    <dgm:cxn modelId="{4C70D5FF-6E74-4D57-83D9-2991D2EF0348}" srcId="{8AD4369A-AA76-4A5F-81F7-AE286F717E21}" destId="{85FA1314-E47E-41BF-9714-86BEE4B0F36E}" srcOrd="0" destOrd="0" parTransId="{33A5CA03-DACA-452C-8318-2C5F1071267E}" sibTransId="{8EE503AA-E484-4457-90AC-6F9A5CA00F77}"/>
    <dgm:cxn modelId="{D8DF2436-97E9-48B6-BDCC-8558308C5A75}" type="presParOf" srcId="{8DABE41F-2807-4847-84D2-BCA765BC49A1}" destId="{6ECE1027-5799-4923-95C5-74FA12514826}" srcOrd="0" destOrd="0" presId="urn:microsoft.com/office/officeart/2005/8/layout/vList2"/>
    <dgm:cxn modelId="{0D7458A7-C8D5-432F-9748-CECF35D2C4C9}" type="presParOf" srcId="{8DABE41F-2807-4847-84D2-BCA765BC49A1}" destId="{A780B83E-6EF8-4124-BBE6-11B11559C689}" srcOrd="1" destOrd="0" presId="urn:microsoft.com/office/officeart/2005/8/layout/vList2"/>
    <dgm:cxn modelId="{1D31E526-52A7-4784-BCC4-E87088A7DA79}" type="presParOf" srcId="{8DABE41F-2807-4847-84D2-BCA765BC49A1}" destId="{BD6D7811-7A7C-4D86-B930-934D4B83C382}" srcOrd="2" destOrd="0" presId="urn:microsoft.com/office/officeart/2005/8/layout/vList2"/>
    <dgm:cxn modelId="{115CA9BA-5E26-4FAD-BE73-195715066852}" type="presParOf" srcId="{8DABE41F-2807-4847-84D2-BCA765BC49A1}" destId="{64B90FC8-98DC-4C09-A17E-EC151299032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A00F4-EBBF-41E9-9FEB-0B1E79DBF7E6}">
      <dsp:nvSpPr>
        <dsp:cNvPr id="0" name=""/>
        <dsp:cNvSpPr/>
      </dsp:nvSpPr>
      <dsp:spPr>
        <a:xfrm>
          <a:off x="2630668" y="2756415"/>
          <a:ext cx="349969" cy="1666046"/>
        </a:xfrm>
        <a:custGeom>
          <a:avLst/>
          <a:gdLst/>
          <a:ahLst/>
          <a:cxnLst/>
          <a:rect l="0" t="0" r="0" b="0"/>
          <a:pathLst>
            <a:path>
              <a:moveTo>
                <a:pt x="0" y="0"/>
              </a:moveTo>
              <a:lnTo>
                <a:pt x="0" y="1666046"/>
              </a:lnTo>
              <a:lnTo>
                <a:pt x="349969" y="16660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244D3-303C-47FE-9F85-F956D7151E71}">
      <dsp:nvSpPr>
        <dsp:cNvPr id="0" name=""/>
        <dsp:cNvSpPr/>
      </dsp:nvSpPr>
      <dsp:spPr>
        <a:xfrm>
          <a:off x="2630668" y="2756415"/>
          <a:ext cx="349969" cy="657751"/>
        </a:xfrm>
        <a:custGeom>
          <a:avLst/>
          <a:gdLst/>
          <a:ahLst/>
          <a:cxnLst/>
          <a:rect l="0" t="0" r="0" b="0"/>
          <a:pathLst>
            <a:path>
              <a:moveTo>
                <a:pt x="0" y="0"/>
              </a:moveTo>
              <a:lnTo>
                <a:pt x="0" y="657751"/>
              </a:lnTo>
              <a:lnTo>
                <a:pt x="349969" y="6577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162AE-0EA7-4B49-A4BC-93933188A22F}">
      <dsp:nvSpPr>
        <dsp:cNvPr id="0" name=""/>
        <dsp:cNvSpPr/>
      </dsp:nvSpPr>
      <dsp:spPr>
        <a:xfrm>
          <a:off x="2365577" y="1088976"/>
          <a:ext cx="1198343" cy="239101"/>
        </a:xfrm>
        <a:custGeom>
          <a:avLst/>
          <a:gdLst/>
          <a:ahLst/>
          <a:cxnLst/>
          <a:rect l="0" t="0" r="0" b="0"/>
          <a:pathLst>
            <a:path>
              <a:moveTo>
                <a:pt x="0" y="0"/>
              </a:moveTo>
              <a:lnTo>
                <a:pt x="0" y="119550"/>
              </a:lnTo>
              <a:lnTo>
                <a:pt x="1198343" y="119550"/>
              </a:lnTo>
              <a:lnTo>
                <a:pt x="1198343" y="2391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44F47-E3A2-42AF-B228-6FF467B0A425}">
      <dsp:nvSpPr>
        <dsp:cNvPr id="0" name=""/>
        <dsp:cNvSpPr/>
      </dsp:nvSpPr>
      <dsp:spPr>
        <a:xfrm>
          <a:off x="1079460" y="1088976"/>
          <a:ext cx="1286116" cy="239101"/>
        </a:xfrm>
        <a:custGeom>
          <a:avLst/>
          <a:gdLst/>
          <a:ahLst/>
          <a:cxnLst/>
          <a:rect l="0" t="0" r="0" b="0"/>
          <a:pathLst>
            <a:path>
              <a:moveTo>
                <a:pt x="1286116" y="0"/>
              </a:moveTo>
              <a:lnTo>
                <a:pt x="1286116" y="119550"/>
              </a:lnTo>
              <a:lnTo>
                <a:pt x="0" y="119550"/>
              </a:lnTo>
              <a:lnTo>
                <a:pt x="0" y="2391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BDEB1-6240-49E0-82E2-911175D15B21}">
      <dsp:nvSpPr>
        <dsp:cNvPr id="0" name=""/>
        <dsp:cNvSpPr/>
      </dsp:nvSpPr>
      <dsp:spPr>
        <a:xfrm>
          <a:off x="833840" y="119669"/>
          <a:ext cx="3063473" cy="969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sng" kern="1200" dirty="0"/>
            <a:t>PRESUMPTIONS</a:t>
          </a:r>
          <a:endParaRPr lang="en-IN" sz="2800" b="1" u="sng" kern="1200" dirty="0"/>
        </a:p>
      </dsp:txBody>
      <dsp:txXfrm>
        <a:off x="833840" y="119669"/>
        <a:ext cx="3063473" cy="969307"/>
      </dsp:txXfrm>
    </dsp:sp>
    <dsp:sp modelId="{A3B490FF-D0EB-4939-9D82-AA5611D2340E}">
      <dsp:nvSpPr>
        <dsp:cNvPr id="0" name=""/>
        <dsp:cNvSpPr/>
      </dsp:nvSpPr>
      <dsp:spPr>
        <a:xfrm>
          <a:off x="667" y="1328078"/>
          <a:ext cx="2157585" cy="13901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Presumptions of Fact or, </a:t>
          </a:r>
        </a:p>
        <a:p>
          <a:pPr marL="0" lvl="0" indent="0" algn="ctr" defTabSz="1066800">
            <a:lnSpc>
              <a:spcPct val="90000"/>
            </a:lnSpc>
            <a:spcBef>
              <a:spcPct val="0"/>
            </a:spcBef>
            <a:spcAft>
              <a:spcPct val="35000"/>
            </a:spcAft>
            <a:buNone/>
          </a:pPr>
          <a:r>
            <a:rPr lang="en-US" sz="2400" b="1" kern="1200" dirty="0"/>
            <a:t>Natural Presumptions</a:t>
          </a:r>
          <a:endParaRPr lang="en-IN" sz="2400" b="1" kern="1200" dirty="0"/>
        </a:p>
      </dsp:txBody>
      <dsp:txXfrm>
        <a:off x="667" y="1328078"/>
        <a:ext cx="2157585" cy="1390183"/>
      </dsp:txXfrm>
    </dsp:sp>
    <dsp:sp modelId="{65F10963-D53D-4BBE-AF6E-55DE44465E3F}">
      <dsp:nvSpPr>
        <dsp:cNvPr id="0" name=""/>
        <dsp:cNvSpPr/>
      </dsp:nvSpPr>
      <dsp:spPr>
        <a:xfrm>
          <a:off x="2397354" y="1328078"/>
          <a:ext cx="2333132" cy="14283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Presumptions of Law or, </a:t>
          </a:r>
        </a:p>
        <a:p>
          <a:pPr marL="0" lvl="0" indent="0" algn="ctr" defTabSz="1066800">
            <a:lnSpc>
              <a:spcPct val="90000"/>
            </a:lnSpc>
            <a:spcBef>
              <a:spcPct val="0"/>
            </a:spcBef>
            <a:spcAft>
              <a:spcPct val="35000"/>
            </a:spcAft>
            <a:buNone/>
          </a:pPr>
          <a:r>
            <a:rPr lang="en-US" sz="2400" b="1" kern="1200" dirty="0"/>
            <a:t>Artificial Presumptions</a:t>
          </a:r>
          <a:endParaRPr lang="en-IN" sz="2400" b="1" kern="1200" dirty="0"/>
        </a:p>
      </dsp:txBody>
      <dsp:txXfrm>
        <a:off x="2397354" y="1328078"/>
        <a:ext cx="2333132" cy="1428336"/>
      </dsp:txXfrm>
    </dsp:sp>
    <dsp:sp modelId="{D7DF3389-8B1B-4957-B0C8-FB5C56B90C03}">
      <dsp:nvSpPr>
        <dsp:cNvPr id="0" name=""/>
        <dsp:cNvSpPr/>
      </dsp:nvSpPr>
      <dsp:spPr>
        <a:xfrm>
          <a:off x="2980637" y="2995517"/>
          <a:ext cx="2472847" cy="8373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Rebuttable Presumptions of Law</a:t>
          </a:r>
          <a:endParaRPr lang="en-IN" sz="2000" b="1" kern="1200" dirty="0">
            <a:solidFill>
              <a:schemeClr val="tx1"/>
            </a:solidFill>
          </a:endParaRPr>
        </a:p>
      </dsp:txBody>
      <dsp:txXfrm>
        <a:off x="2980637" y="2995517"/>
        <a:ext cx="2472847" cy="837300"/>
      </dsp:txXfrm>
    </dsp:sp>
    <dsp:sp modelId="{5CCFE8A9-621A-4897-A1F3-FB29CC2DF1E0}">
      <dsp:nvSpPr>
        <dsp:cNvPr id="0" name=""/>
        <dsp:cNvSpPr/>
      </dsp:nvSpPr>
      <dsp:spPr>
        <a:xfrm>
          <a:off x="2980637" y="4071919"/>
          <a:ext cx="2489219" cy="7010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Irrebuttable Presumptions of Law</a:t>
          </a:r>
          <a:endParaRPr lang="en-IN" sz="2000" b="1" kern="1200" dirty="0">
            <a:solidFill>
              <a:schemeClr val="tx1"/>
            </a:solidFill>
          </a:endParaRPr>
        </a:p>
      </dsp:txBody>
      <dsp:txXfrm>
        <a:off x="2980637" y="4071919"/>
        <a:ext cx="2489219" cy="701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6259D-E0FF-4F91-82D8-C0DCBA1FC2BA}">
      <dsp:nvSpPr>
        <dsp:cNvPr id="0" name=""/>
        <dsp:cNvSpPr/>
      </dsp:nvSpPr>
      <dsp:spPr>
        <a:xfrm>
          <a:off x="0" y="0"/>
          <a:ext cx="9601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9B232-A1E4-4B02-9A76-9626A30AD7DC}">
      <dsp:nvSpPr>
        <dsp:cNvPr id="0" name=""/>
        <dsp:cNvSpPr/>
      </dsp:nvSpPr>
      <dsp:spPr>
        <a:xfrm>
          <a:off x="0" y="0"/>
          <a:ext cx="1920240" cy="483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b="1" kern="1200" dirty="0">
              <a:solidFill>
                <a:srgbClr val="0070C0"/>
              </a:solidFill>
            </a:rPr>
            <a:t>Essential conditions:</a:t>
          </a:r>
        </a:p>
      </dsp:txBody>
      <dsp:txXfrm>
        <a:off x="0" y="0"/>
        <a:ext cx="1920240" cy="4839018"/>
      </dsp:txXfrm>
    </dsp:sp>
    <dsp:sp modelId="{7F838C6D-1EDF-4521-98A8-AA6603275D15}">
      <dsp:nvSpPr>
        <dsp:cNvPr id="0" name=""/>
        <dsp:cNvSpPr/>
      </dsp:nvSpPr>
      <dsp:spPr>
        <a:xfrm>
          <a:off x="2064258" y="56884"/>
          <a:ext cx="7536942" cy="113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0" i="0" kern="1200" dirty="0"/>
            <a:t>That the presumption can be raised only if the accused is being tried for the offence under section 304B, IPC.</a:t>
          </a:r>
          <a:endParaRPr lang="en-IN" sz="2700" kern="1200" dirty="0"/>
        </a:p>
      </dsp:txBody>
      <dsp:txXfrm>
        <a:off x="2064258" y="56884"/>
        <a:ext cx="7536942" cy="1137689"/>
      </dsp:txXfrm>
    </dsp:sp>
    <dsp:sp modelId="{8569DF47-E038-40F3-8F9A-9EC12F8CCCC5}">
      <dsp:nvSpPr>
        <dsp:cNvPr id="0" name=""/>
        <dsp:cNvSpPr/>
      </dsp:nvSpPr>
      <dsp:spPr>
        <a:xfrm>
          <a:off x="1920240" y="1194573"/>
          <a:ext cx="76809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97E29-8B52-4568-84CB-401115CF9EA6}">
      <dsp:nvSpPr>
        <dsp:cNvPr id="0" name=""/>
        <dsp:cNvSpPr/>
      </dsp:nvSpPr>
      <dsp:spPr>
        <a:xfrm>
          <a:off x="2064258" y="1251457"/>
          <a:ext cx="7536942" cy="113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0" i="0" kern="1200" dirty="0"/>
            <a:t>That the woman was subjected to cruelty or harassment by her husband or his relatives.</a:t>
          </a:r>
          <a:endParaRPr lang="en-IN" sz="2700" kern="1200" dirty="0"/>
        </a:p>
      </dsp:txBody>
      <dsp:txXfrm>
        <a:off x="2064258" y="1251457"/>
        <a:ext cx="7536942" cy="1137689"/>
      </dsp:txXfrm>
    </dsp:sp>
    <dsp:sp modelId="{0D740548-C3E4-4A79-BEB5-B0B9A95CE7B6}">
      <dsp:nvSpPr>
        <dsp:cNvPr id="0" name=""/>
        <dsp:cNvSpPr/>
      </dsp:nvSpPr>
      <dsp:spPr>
        <a:xfrm>
          <a:off x="1920240" y="2389146"/>
          <a:ext cx="76809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9E7C9-05B3-4DA3-87F7-B96B9F9C77B7}">
      <dsp:nvSpPr>
        <dsp:cNvPr id="0" name=""/>
        <dsp:cNvSpPr/>
      </dsp:nvSpPr>
      <dsp:spPr>
        <a:xfrm>
          <a:off x="2064258" y="2446031"/>
          <a:ext cx="7536942" cy="113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0" i="0" kern="1200" dirty="0"/>
            <a:t>That such cruelty or harassment was for or in connection with any demand for dowry.</a:t>
          </a:r>
          <a:endParaRPr lang="en-IN" sz="2700" kern="1200" dirty="0"/>
        </a:p>
      </dsp:txBody>
      <dsp:txXfrm>
        <a:off x="2064258" y="2446031"/>
        <a:ext cx="7536942" cy="1137689"/>
      </dsp:txXfrm>
    </dsp:sp>
    <dsp:sp modelId="{822F224B-5CD8-4BD9-85D5-2F52E4BC9749}">
      <dsp:nvSpPr>
        <dsp:cNvPr id="0" name=""/>
        <dsp:cNvSpPr/>
      </dsp:nvSpPr>
      <dsp:spPr>
        <a:xfrm>
          <a:off x="1920240" y="3583720"/>
          <a:ext cx="76809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F9F0B8-F9A5-49D5-A2D1-2019F2F5ABB2}">
      <dsp:nvSpPr>
        <dsp:cNvPr id="0" name=""/>
        <dsp:cNvSpPr/>
      </dsp:nvSpPr>
      <dsp:spPr>
        <a:xfrm>
          <a:off x="2064258" y="3640604"/>
          <a:ext cx="7536942" cy="113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0" i="0" kern="1200" dirty="0"/>
            <a:t>That such cruelty or harassment was soon before her death.</a:t>
          </a:r>
          <a:endParaRPr lang="en-IN" sz="2700" kern="1200" dirty="0"/>
        </a:p>
      </dsp:txBody>
      <dsp:txXfrm>
        <a:off x="2064258" y="3640604"/>
        <a:ext cx="7536942" cy="1137689"/>
      </dsp:txXfrm>
    </dsp:sp>
    <dsp:sp modelId="{435E4E4F-782E-45EC-8217-39FB139831BA}">
      <dsp:nvSpPr>
        <dsp:cNvPr id="0" name=""/>
        <dsp:cNvSpPr/>
      </dsp:nvSpPr>
      <dsp:spPr>
        <a:xfrm>
          <a:off x="1920240" y="4778293"/>
          <a:ext cx="76809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02D1-507F-41D2-9840-D737B1FC45F3}">
      <dsp:nvSpPr>
        <dsp:cNvPr id="0" name=""/>
        <dsp:cNvSpPr/>
      </dsp:nvSpPr>
      <dsp:spPr>
        <a:xfrm>
          <a:off x="0" y="0"/>
          <a:ext cx="9601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0E585-6741-4D88-8340-5833E57910D5}">
      <dsp:nvSpPr>
        <dsp:cNvPr id="0" name=""/>
        <dsp:cNvSpPr/>
      </dsp:nvSpPr>
      <dsp:spPr>
        <a:xfrm>
          <a:off x="0" y="0"/>
          <a:ext cx="2332014" cy="5001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IN" sz="3200" b="1" kern="1200" dirty="0">
              <a:solidFill>
                <a:srgbClr val="7030A0"/>
              </a:solidFill>
            </a:rPr>
            <a:t>Essentials conditions:</a:t>
          </a:r>
        </a:p>
      </dsp:txBody>
      <dsp:txXfrm>
        <a:off x="0" y="0"/>
        <a:ext cx="2332014" cy="5001577"/>
      </dsp:txXfrm>
    </dsp:sp>
    <dsp:sp modelId="{D718A683-5655-4BAE-9AF5-CC03115C3A90}">
      <dsp:nvSpPr>
        <dsp:cNvPr id="0" name=""/>
        <dsp:cNvSpPr/>
      </dsp:nvSpPr>
      <dsp:spPr>
        <a:xfrm>
          <a:off x="2468296" y="78149"/>
          <a:ext cx="7132125" cy="156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en-US" sz="3000" b="0" i="0" kern="1200" dirty="0"/>
            <a:t>It should be proved that there was sexual intercourse.</a:t>
          </a:r>
          <a:endParaRPr lang="en-IN" sz="3000" kern="1200" dirty="0"/>
        </a:p>
      </dsp:txBody>
      <dsp:txXfrm>
        <a:off x="2468296" y="78149"/>
        <a:ext cx="7132125" cy="1562992"/>
      </dsp:txXfrm>
    </dsp:sp>
    <dsp:sp modelId="{CD738F72-753A-4B7F-BBAC-64E12501E474}">
      <dsp:nvSpPr>
        <dsp:cNvPr id="0" name=""/>
        <dsp:cNvSpPr/>
      </dsp:nvSpPr>
      <dsp:spPr>
        <a:xfrm>
          <a:off x="2332014" y="1641142"/>
          <a:ext cx="726840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37BCC-60E8-4B8B-8949-53B7E3DED05E}">
      <dsp:nvSpPr>
        <dsp:cNvPr id="0" name=""/>
        <dsp:cNvSpPr/>
      </dsp:nvSpPr>
      <dsp:spPr>
        <a:xfrm>
          <a:off x="2468296" y="1719292"/>
          <a:ext cx="7132125" cy="156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en-US" sz="3000" b="0" i="0" kern="1200" dirty="0"/>
            <a:t>The question before the court should be whether such intercourse was with or without the consent of the woman.</a:t>
          </a:r>
          <a:endParaRPr lang="en-IN" sz="3000" kern="1200" dirty="0"/>
        </a:p>
      </dsp:txBody>
      <dsp:txXfrm>
        <a:off x="2468296" y="1719292"/>
        <a:ext cx="7132125" cy="1562992"/>
      </dsp:txXfrm>
    </dsp:sp>
    <dsp:sp modelId="{FA6FC2BB-2B2E-42E0-9ADC-16F49B3226E9}">
      <dsp:nvSpPr>
        <dsp:cNvPr id="0" name=""/>
        <dsp:cNvSpPr/>
      </dsp:nvSpPr>
      <dsp:spPr>
        <a:xfrm>
          <a:off x="2332014" y="3282284"/>
          <a:ext cx="726840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7C6D7F-1412-4717-B2E0-917A797E4EB3}">
      <dsp:nvSpPr>
        <dsp:cNvPr id="0" name=""/>
        <dsp:cNvSpPr/>
      </dsp:nvSpPr>
      <dsp:spPr>
        <a:xfrm>
          <a:off x="2468296" y="3360434"/>
          <a:ext cx="7132125" cy="156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en-US" sz="3000" b="0" i="0" kern="1200" dirty="0"/>
            <a:t>The woman must have stated, in her evidence before the court that she had not consented to the intercourse.</a:t>
          </a:r>
          <a:endParaRPr lang="en-IN" sz="3000" kern="1200" dirty="0"/>
        </a:p>
      </dsp:txBody>
      <dsp:txXfrm>
        <a:off x="2468296" y="3360434"/>
        <a:ext cx="7132125" cy="1562992"/>
      </dsp:txXfrm>
    </dsp:sp>
    <dsp:sp modelId="{E16D2A08-4B60-4151-9E8A-A925A6BC6122}">
      <dsp:nvSpPr>
        <dsp:cNvPr id="0" name=""/>
        <dsp:cNvSpPr/>
      </dsp:nvSpPr>
      <dsp:spPr>
        <a:xfrm>
          <a:off x="2332014" y="4923427"/>
          <a:ext cx="726840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E1027-5799-4923-95C5-74FA12514826}">
      <dsp:nvSpPr>
        <dsp:cNvPr id="0" name=""/>
        <dsp:cNvSpPr/>
      </dsp:nvSpPr>
      <dsp:spPr>
        <a:xfrm>
          <a:off x="0" y="15897"/>
          <a:ext cx="9601200"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IN" sz="3200" b="1" kern="1200" dirty="0"/>
            <a:t>PROBATE JURISDICTION</a:t>
          </a:r>
        </a:p>
      </dsp:txBody>
      <dsp:txXfrm>
        <a:off x="36553" y="52450"/>
        <a:ext cx="9528094" cy="675694"/>
      </dsp:txXfrm>
    </dsp:sp>
    <dsp:sp modelId="{A780B83E-6EF8-4124-BBE6-11B11559C689}">
      <dsp:nvSpPr>
        <dsp:cNvPr id="0" name=""/>
        <dsp:cNvSpPr/>
      </dsp:nvSpPr>
      <dsp:spPr>
        <a:xfrm>
          <a:off x="0" y="764697"/>
          <a:ext cx="96012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b="0" i="0" kern="1200" dirty="0"/>
            <a:t>Jurisdiction of a court under the Indian Succession Act, 1925 in respect of testamentary and intestate matters. Judgment by a probate is a judgment-in-rem by which legal character of a person is granted.</a:t>
          </a:r>
          <a:endParaRPr lang="en-IN" sz="2500" kern="1200" dirty="0"/>
        </a:p>
      </dsp:txBody>
      <dsp:txXfrm>
        <a:off x="0" y="764697"/>
        <a:ext cx="9601200" cy="1059840"/>
      </dsp:txXfrm>
    </dsp:sp>
    <dsp:sp modelId="{BD6D7811-7A7C-4D86-B930-934D4B83C382}">
      <dsp:nvSpPr>
        <dsp:cNvPr id="0" name=""/>
        <dsp:cNvSpPr/>
      </dsp:nvSpPr>
      <dsp:spPr>
        <a:xfrm>
          <a:off x="0" y="1824537"/>
          <a:ext cx="9601200"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IN" sz="3200" b="1" kern="1200" dirty="0"/>
            <a:t>MATRIMONIAL JURISDICTION</a:t>
          </a:r>
        </a:p>
      </dsp:txBody>
      <dsp:txXfrm>
        <a:off x="36553" y="1861090"/>
        <a:ext cx="9528094" cy="675694"/>
      </dsp:txXfrm>
    </dsp:sp>
    <dsp:sp modelId="{64B90FC8-98DC-4C09-A17E-EC1512990321}">
      <dsp:nvSpPr>
        <dsp:cNvPr id="0" name=""/>
        <dsp:cNvSpPr/>
      </dsp:nvSpPr>
      <dsp:spPr>
        <a:xfrm>
          <a:off x="0" y="2573337"/>
          <a:ext cx="96012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b="0" i="0" kern="1200" dirty="0"/>
            <a:t>By virtue of this jurisdiction the court can decide the legal status of a person whether one is married or widow or divorcee.</a:t>
          </a:r>
          <a:endParaRPr lang="en-IN" sz="2500" kern="1200" dirty="0"/>
        </a:p>
      </dsp:txBody>
      <dsp:txXfrm>
        <a:off x="0" y="2573337"/>
        <a:ext cx="9601200" cy="728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E1027-5799-4923-95C5-74FA12514826}">
      <dsp:nvSpPr>
        <dsp:cNvPr id="0" name=""/>
        <dsp:cNvSpPr/>
      </dsp:nvSpPr>
      <dsp:spPr>
        <a:xfrm>
          <a:off x="0" y="52708"/>
          <a:ext cx="9601200"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a:lnSpc>
              <a:spcPct val="90000"/>
            </a:lnSpc>
            <a:spcBef>
              <a:spcPct val="0"/>
            </a:spcBef>
            <a:spcAft>
              <a:spcPct val="35000"/>
            </a:spcAft>
            <a:buNone/>
          </a:pPr>
          <a:r>
            <a:rPr lang="en-IN" sz="3100" b="1" kern="1200" dirty="0"/>
            <a:t>ADMIRALTY JURISDICTION</a:t>
          </a:r>
        </a:p>
      </dsp:txBody>
      <dsp:txXfrm>
        <a:off x="35411" y="88119"/>
        <a:ext cx="9530378" cy="654577"/>
      </dsp:txXfrm>
    </dsp:sp>
    <dsp:sp modelId="{A780B83E-6EF8-4124-BBE6-11B11559C689}">
      <dsp:nvSpPr>
        <dsp:cNvPr id="0" name=""/>
        <dsp:cNvSpPr/>
      </dsp:nvSpPr>
      <dsp:spPr>
        <a:xfrm>
          <a:off x="0" y="778108"/>
          <a:ext cx="9601200" cy="70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t>The admiralty court decides cases arising out of war claims. It is exercised by the High Court under the Letters Patent.</a:t>
          </a:r>
          <a:endParaRPr lang="en-IN" sz="2400" kern="1200" dirty="0"/>
        </a:p>
      </dsp:txBody>
      <dsp:txXfrm>
        <a:off x="0" y="778108"/>
        <a:ext cx="9601200" cy="705869"/>
      </dsp:txXfrm>
    </dsp:sp>
    <dsp:sp modelId="{BD6D7811-7A7C-4D86-B930-934D4B83C382}">
      <dsp:nvSpPr>
        <dsp:cNvPr id="0" name=""/>
        <dsp:cNvSpPr/>
      </dsp:nvSpPr>
      <dsp:spPr>
        <a:xfrm>
          <a:off x="0" y="1483978"/>
          <a:ext cx="9601200" cy="725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a:lnSpc>
              <a:spcPct val="90000"/>
            </a:lnSpc>
            <a:spcBef>
              <a:spcPct val="0"/>
            </a:spcBef>
            <a:spcAft>
              <a:spcPct val="35000"/>
            </a:spcAft>
            <a:buNone/>
          </a:pPr>
          <a:r>
            <a:rPr lang="en-IN" sz="3100" b="1" kern="1200" dirty="0"/>
            <a:t>INSOLVENCY JURISDICTION</a:t>
          </a:r>
        </a:p>
      </dsp:txBody>
      <dsp:txXfrm>
        <a:off x="35411" y="1519389"/>
        <a:ext cx="9530378" cy="654577"/>
      </dsp:txXfrm>
    </dsp:sp>
    <dsp:sp modelId="{64B90FC8-98DC-4C09-A17E-EC1512990321}">
      <dsp:nvSpPr>
        <dsp:cNvPr id="0" name=""/>
        <dsp:cNvSpPr/>
      </dsp:nvSpPr>
      <dsp:spPr>
        <a:xfrm>
          <a:off x="0" y="2209378"/>
          <a:ext cx="9601200"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t>By exercising insolvency jurisdiction the court can determine legal status of a person whether he is insolvent or he is discharged from insolvency or annulment of his insolvency. The judgment of the court is judgment-in-rem and binding on all.</a:t>
          </a:r>
          <a:endParaRPr lang="en-IN" sz="2400" kern="1200" dirty="0"/>
        </a:p>
      </dsp:txBody>
      <dsp:txXfrm>
        <a:off x="0" y="2209378"/>
        <a:ext cx="9601200" cy="13475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F3615-8159-4A8A-B034-1917D263EEA6}" type="datetimeFigureOut">
              <a:rPr lang="en-IN" smtClean="0"/>
              <a:t>01-04-2020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4B5DD-663C-4C83-B28D-0874F1EE2A82}" type="slidenum">
              <a:rPr lang="en-IN" smtClean="0"/>
              <a:t>‹#›</a:t>
            </a:fld>
            <a:endParaRPr lang="en-IN"/>
          </a:p>
        </p:txBody>
      </p:sp>
    </p:spTree>
    <p:extLst>
      <p:ext uri="{BB962C8B-B14F-4D97-AF65-F5344CB8AC3E}">
        <p14:creationId xmlns:p14="http://schemas.microsoft.com/office/powerpoint/2010/main" val="311687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um.com/legis-sententia/critical-analysis-of-section-112-of-indian-evidence-act-1872-42948ab8790b"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Permissive</a:t>
            </a:r>
            <a:r>
              <a:rPr lang="en-US" dirty="0"/>
              <a:t> means that the court has discretion to draw or not to draw presumption.</a:t>
            </a:r>
          </a:p>
          <a:p>
            <a:r>
              <a:rPr lang="en-US" b="1" dirty="0"/>
              <a:t>Obligatory</a:t>
            </a:r>
            <a:r>
              <a:rPr lang="en-US" dirty="0"/>
              <a:t> means that the court cannot refuse to draw the presumption.</a:t>
            </a:r>
            <a:endParaRPr lang="en-IN" dirty="0"/>
          </a:p>
        </p:txBody>
      </p:sp>
      <p:sp>
        <p:nvSpPr>
          <p:cNvPr id="4" name="Slide Number Placeholder 3"/>
          <p:cNvSpPr>
            <a:spLocks noGrp="1"/>
          </p:cNvSpPr>
          <p:nvPr>
            <p:ph type="sldNum" sz="quarter" idx="5"/>
          </p:nvPr>
        </p:nvSpPr>
        <p:spPr/>
        <p:txBody>
          <a:bodyPr/>
          <a:lstStyle/>
          <a:p>
            <a:fld id="{4AD4B5DD-663C-4C83-B28D-0874F1EE2A82}" type="slidenum">
              <a:rPr lang="en-IN" smtClean="0"/>
              <a:t>4</a:t>
            </a:fld>
            <a:endParaRPr lang="en-IN"/>
          </a:p>
        </p:txBody>
      </p:sp>
    </p:spTree>
    <p:extLst>
      <p:ext uri="{BB962C8B-B14F-4D97-AF65-F5344CB8AC3E}">
        <p14:creationId xmlns:p14="http://schemas.microsoft.com/office/powerpoint/2010/main" val="218857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Read the illustrations appended to this section as the same are very important.</a:t>
            </a:r>
          </a:p>
        </p:txBody>
      </p:sp>
      <p:sp>
        <p:nvSpPr>
          <p:cNvPr id="4" name="Slide Number Placeholder 3"/>
          <p:cNvSpPr>
            <a:spLocks noGrp="1"/>
          </p:cNvSpPr>
          <p:nvPr>
            <p:ph type="sldNum" sz="quarter" idx="5"/>
          </p:nvPr>
        </p:nvSpPr>
        <p:spPr/>
        <p:txBody>
          <a:bodyPr/>
          <a:lstStyle/>
          <a:p>
            <a:fld id="{4AD4B5DD-663C-4C83-B28D-0874F1EE2A82}" type="slidenum">
              <a:rPr lang="en-IN" smtClean="0"/>
              <a:t>12</a:t>
            </a:fld>
            <a:endParaRPr lang="en-IN"/>
          </a:p>
        </p:txBody>
      </p:sp>
    </p:spTree>
    <p:extLst>
      <p:ext uri="{BB962C8B-B14F-4D97-AF65-F5344CB8AC3E}">
        <p14:creationId xmlns:p14="http://schemas.microsoft.com/office/powerpoint/2010/main" val="78255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Read the illustrations appended to this section as the same are very important.</a:t>
            </a:r>
          </a:p>
        </p:txBody>
      </p:sp>
      <p:sp>
        <p:nvSpPr>
          <p:cNvPr id="4" name="Slide Number Placeholder 3"/>
          <p:cNvSpPr>
            <a:spLocks noGrp="1"/>
          </p:cNvSpPr>
          <p:nvPr>
            <p:ph type="sldNum" sz="quarter" idx="5"/>
          </p:nvPr>
        </p:nvSpPr>
        <p:spPr/>
        <p:txBody>
          <a:bodyPr/>
          <a:lstStyle/>
          <a:p>
            <a:fld id="{4AD4B5DD-663C-4C83-B28D-0874F1EE2A82}" type="slidenum">
              <a:rPr lang="en-IN" smtClean="0"/>
              <a:t>16</a:t>
            </a:fld>
            <a:endParaRPr lang="en-IN"/>
          </a:p>
        </p:txBody>
      </p:sp>
    </p:spTree>
    <p:extLst>
      <p:ext uri="{BB962C8B-B14F-4D97-AF65-F5344CB8AC3E}">
        <p14:creationId xmlns:p14="http://schemas.microsoft.com/office/powerpoint/2010/main" val="399259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AD4B5DD-663C-4C83-B28D-0874F1EE2A82}" type="slidenum">
              <a:rPr lang="en-IN" smtClean="0"/>
              <a:t>20</a:t>
            </a:fld>
            <a:endParaRPr lang="en-IN"/>
          </a:p>
        </p:txBody>
      </p:sp>
    </p:spTree>
    <p:extLst>
      <p:ext uri="{BB962C8B-B14F-4D97-AF65-F5344CB8AC3E}">
        <p14:creationId xmlns:p14="http://schemas.microsoft.com/office/powerpoint/2010/main" val="199097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 </a:t>
            </a:r>
            <a:r>
              <a:rPr lang="en-IN" dirty="0">
                <a:hlinkClick r:id="rId3"/>
              </a:rPr>
              <a:t>https://medium.com/legis-sententia/critical-analysis-of-section-112-of-indian-evidence-act-1872-42948ab8790b</a:t>
            </a:r>
            <a:r>
              <a:rPr lang="en-IN" dirty="0"/>
              <a:t> (</a:t>
            </a:r>
            <a:r>
              <a:rPr lang="en-IN" sz="1200" b="0" i="0" kern="1200" dirty="0">
                <a:solidFill>
                  <a:schemeClr val="tx1"/>
                </a:solidFill>
                <a:effectLst/>
                <a:latin typeface="+mn-lt"/>
                <a:ea typeface="+mn-ea"/>
                <a:cs typeface="+mn-cs"/>
              </a:rPr>
              <a:t>© Greg Clarke)</a:t>
            </a:r>
            <a:endParaRPr lang="en-IN" dirty="0"/>
          </a:p>
        </p:txBody>
      </p:sp>
      <p:sp>
        <p:nvSpPr>
          <p:cNvPr id="4" name="Slide Number Placeholder 3"/>
          <p:cNvSpPr>
            <a:spLocks noGrp="1"/>
          </p:cNvSpPr>
          <p:nvPr>
            <p:ph type="sldNum" sz="quarter" idx="5"/>
          </p:nvPr>
        </p:nvSpPr>
        <p:spPr/>
        <p:txBody>
          <a:bodyPr/>
          <a:lstStyle/>
          <a:p>
            <a:fld id="{4AD4B5DD-663C-4C83-B28D-0874F1EE2A82}" type="slidenum">
              <a:rPr lang="en-IN" smtClean="0"/>
              <a:t>35</a:t>
            </a:fld>
            <a:endParaRPr lang="en-IN"/>
          </a:p>
        </p:txBody>
      </p:sp>
    </p:spTree>
    <p:extLst>
      <p:ext uri="{BB962C8B-B14F-4D97-AF65-F5344CB8AC3E}">
        <p14:creationId xmlns:p14="http://schemas.microsoft.com/office/powerpoint/2010/main" val="3645402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84DA70-C731-4C70-880D-CCD4705E623C}" type="datetime1">
              <a:rPr lang="en-US" smtClean="0"/>
              <a:t>4/1/2020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5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58427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5042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8163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19247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8177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4933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54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02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671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6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271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50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23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214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61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4/1/2020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54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D6E202-B606-4609-B914-27C9371A1F6D}" type="datetime1">
              <a:rPr lang="en-US" smtClean="0"/>
              <a:t>4/1/2020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213814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712F4D-EA09-4A71-9457-35E017A6D16C}"/>
              </a:ext>
            </a:extLst>
          </p:cNvPr>
          <p:cNvPicPr>
            <a:picLocks noChangeAspect="1"/>
          </p:cNvPicPr>
          <p:nvPr/>
        </p:nvPicPr>
        <p:blipFill rotWithShape="1">
          <a:blip r:embed="rId2"/>
          <a:srcRect t="2279" b="13452"/>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4883705-B4C5-4104-A2A1-AAE086295E23}"/>
              </a:ext>
            </a:extLst>
          </p:cNvPr>
          <p:cNvSpPr>
            <a:spLocks noGrp="1"/>
          </p:cNvSpPr>
          <p:nvPr>
            <p:ph type="ctrTitle"/>
          </p:nvPr>
        </p:nvSpPr>
        <p:spPr>
          <a:xfrm>
            <a:off x="1097280" y="325550"/>
            <a:ext cx="10058400" cy="2484325"/>
          </a:xfrm>
          <a:effectLst>
            <a:outerShdw blurRad="50800" dist="38100" dir="2700000" algn="tl" rotWithShape="0">
              <a:prstClr val="black">
                <a:alpha val="40000"/>
              </a:prstClr>
            </a:outerShdw>
          </a:effectLst>
        </p:spPr>
        <p:txBody>
          <a:bodyPr>
            <a:noAutofit/>
          </a:bodyPr>
          <a:lstStyle/>
          <a:p>
            <a:pPr algn="ctr"/>
            <a:r>
              <a:rPr lang="en-US" sz="5500" b="1" dirty="0">
                <a:ln w="22225">
                  <a:solidFill>
                    <a:schemeClr val="accent2"/>
                  </a:solidFill>
                  <a:prstDash val="solid"/>
                </a:ln>
                <a:solidFill>
                  <a:schemeClr val="accent2">
                    <a:lumMod val="40000"/>
                    <a:lumOff val="60000"/>
                  </a:schemeClr>
                </a:solidFill>
              </a:rPr>
              <a:t>PRESUMPTIONS UNDER THE INDIAN EVIDENCE ACT, 1872</a:t>
            </a:r>
            <a:endParaRPr lang="en-IN" sz="5500" b="1" dirty="0">
              <a:ln w="22225">
                <a:solidFill>
                  <a:schemeClr val="accent2"/>
                </a:solidFill>
                <a:prstDash val="solid"/>
              </a:ln>
              <a:solidFill>
                <a:schemeClr val="accent2">
                  <a:lumMod val="40000"/>
                  <a:lumOff val="60000"/>
                </a:schemeClr>
              </a:solidFill>
            </a:endParaRPr>
          </a:p>
        </p:txBody>
      </p:sp>
      <p:sp>
        <p:nvSpPr>
          <p:cNvPr id="3" name="Subtitle 2">
            <a:extLst>
              <a:ext uri="{FF2B5EF4-FFF2-40B4-BE49-F238E27FC236}">
                <a16:creationId xmlns:a16="http://schemas.microsoft.com/office/drawing/2014/main" id="{74D78B00-E86A-4D09-8502-F383385FBE36}"/>
              </a:ext>
            </a:extLst>
          </p:cNvPr>
          <p:cNvSpPr>
            <a:spLocks noGrp="1"/>
          </p:cNvSpPr>
          <p:nvPr>
            <p:ph type="subTitle" idx="1"/>
          </p:nvPr>
        </p:nvSpPr>
        <p:spPr>
          <a:xfrm>
            <a:off x="-3047" y="6238875"/>
            <a:ext cx="9014967" cy="619115"/>
          </a:xfrm>
          <a:effectLst>
            <a:outerShdw blurRad="50800" dist="38100" dir="2700000" algn="tl" rotWithShape="0">
              <a:prstClr val="black">
                <a:alpha val="40000"/>
              </a:prstClr>
            </a:outerShdw>
          </a:effectLst>
        </p:spPr>
        <p:txBody>
          <a:bodyPr>
            <a:normAutofit fontScale="92500"/>
          </a:bodyPr>
          <a:lstStyle/>
          <a:p>
            <a:r>
              <a:rPr lang="en-IN" sz="2400" b="1" dirty="0">
                <a:solidFill>
                  <a:schemeClr val="bg1"/>
                </a:solidFill>
              </a:rPr>
              <a:t>© Sumiti Ahuja, Assistant Professor, Law Centre-II, University of Delhi</a:t>
            </a:r>
            <a:endParaRPr lang="en-IN" sz="1800" b="1" dirty="0">
              <a:solidFill>
                <a:schemeClr val="bg1"/>
              </a:solidFill>
            </a:endParaRPr>
          </a:p>
        </p:txBody>
      </p:sp>
    </p:spTree>
    <p:extLst>
      <p:ext uri="{BB962C8B-B14F-4D97-AF65-F5344CB8AC3E}">
        <p14:creationId xmlns:p14="http://schemas.microsoft.com/office/powerpoint/2010/main" val="4127169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fontScale="92500" lnSpcReduction="20000"/>
          </a:bodyPr>
          <a:lstStyle/>
          <a:p>
            <a:pPr algn="just"/>
            <a:r>
              <a:rPr lang="en-IN" sz="2800" dirty="0"/>
              <a:t>Presumption under this section is rebuttable and is totally based on facts.</a:t>
            </a:r>
          </a:p>
          <a:p>
            <a:pPr algn="just"/>
            <a:r>
              <a:rPr lang="en-US" sz="2800" dirty="0"/>
              <a:t>Presumption of abetment of suicide can be drawn only by the prosecution has discharged the initial onus of proving cruelty. In such type of cases the court may call upon the prosecution to adduce sufficient evidence and to prove that it was a case of suicide abated by the husband or his relation.</a:t>
            </a:r>
          </a:p>
          <a:p>
            <a:pPr algn="just"/>
            <a:r>
              <a:rPr lang="en-US" sz="2800" dirty="0"/>
              <a:t>The legal presumption provided under this provision clearly includes the past inference of cruelty spread over a period of seven years from the date of the marriage of the victim.</a:t>
            </a:r>
          </a:p>
          <a:p>
            <a:pPr algn="just"/>
            <a:r>
              <a:rPr lang="en-US" sz="2800" dirty="0"/>
              <a:t>Where the deceased in her dying declaration stated that she poured kerosene on herself and lighted a match stick on account of ill- treatment and beating by her husband the court can draw a presumption under section 113A of the Act. This kind of presumption is totally in the discretion of the court (i.e., discretion of the court to make presumption according to circumstances of case).</a:t>
            </a:r>
          </a:p>
          <a:p>
            <a:pPr algn="just"/>
            <a:endParaRPr lang="en-IN" sz="2800" dirty="0"/>
          </a:p>
        </p:txBody>
      </p:sp>
    </p:spTree>
    <p:extLst>
      <p:ext uri="{BB962C8B-B14F-4D97-AF65-F5344CB8AC3E}">
        <p14:creationId xmlns:p14="http://schemas.microsoft.com/office/powerpoint/2010/main" val="4250598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a:bodyPr>
          <a:lstStyle/>
          <a:p>
            <a:pPr algn="just"/>
            <a:r>
              <a:rPr lang="en-US" sz="2800" dirty="0"/>
              <a:t>The Supreme Court, in </a:t>
            </a:r>
            <a:r>
              <a:rPr lang="en-US" sz="2800" i="1" dirty="0" err="1"/>
              <a:t>Heera</a:t>
            </a:r>
            <a:r>
              <a:rPr lang="en-US" sz="2800" i="1" dirty="0"/>
              <a:t> Lal</a:t>
            </a:r>
            <a:r>
              <a:rPr lang="en-US" sz="2800" dirty="0"/>
              <a:t> v. </a:t>
            </a:r>
            <a:r>
              <a:rPr lang="en-US" sz="2800" i="1" dirty="0"/>
              <a:t>State of Rajasthan </a:t>
            </a:r>
            <a:r>
              <a:rPr lang="en-US" sz="2800" dirty="0"/>
              <a:t>(2017), has held that in a case of suicide of wife, acquittal of the relatives or husband under Section 498A IPC (that happens when prosecution fail to prove instance of cruelty) will bar prosecution to use presumption available under Section 113A of the Evidence Act to prove abetment to suicide under Section 306, IPC. A bench comprising Justice RF Nariman and Justice Mohan M </a:t>
            </a:r>
            <a:r>
              <a:rPr lang="en-US" sz="2800" dirty="0" err="1"/>
              <a:t>Shantanagoudar</a:t>
            </a:r>
            <a:r>
              <a:rPr lang="en-US" sz="2800" dirty="0"/>
              <a:t> also held that harassment is something of a lesser degree than cruelty, and the mere fact that there is a finding of harassment would not lead to the conclusion that there is “abetment of suicide”.</a:t>
            </a:r>
            <a:endParaRPr lang="en-IN" sz="2800" dirty="0"/>
          </a:p>
        </p:txBody>
      </p:sp>
    </p:spTree>
    <p:extLst>
      <p:ext uri="{BB962C8B-B14F-4D97-AF65-F5344CB8AC3E}">
        <p14:creationId xmlns:p14="http://schemas.microsoft.com/office/powerpoint/2010/main" val="238409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98B5-8133-4952-96E4-C6119A26B56C}"/>
              </a:ext>
            </a:extLst>
          </p:cNvPr>
          <p:cNvSpPr>
            <a:spLocks noGrp="1"/>
          </p:cNvSpPr>
          <p:nvPr>
            <p:ph type="title"/>
          </p:nvPr>
        </p:nvSpPr>
        <p:spPr/>
        <p:txBody>
          <a:bodyPr>
            <a:normAutofit fontScale="90000"/>
          </a:bodyPr>
          <a:lstStyle/>
          <a:p>
            <a:r>
              <a:rPr lang="en-US" b="1" dirty="0"/>
              <a:t>SECTION 114</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2B7F6FE1-4AF0-4228-B2A8-8BC54853C4FB}"/>
              </a:ext>
            </a:extLst>
          </p:cNvPr>
          <p:cNvSpPr>
            <a:spLocks noGrp="1"/>
          </p:cNvSpPr>
          <p:nvPr>
            <p:ph idx="1"/>
          </p:nvPr>
        </p:nvSpPr>
        <p:spPr/>
        <p:txBody>
          <a:bodyPr>
            <a:normAutofit/>
          </a:bodyPr>
          <a:lstStyle/>
          <a:p>
            <a:pPr marL="0" indent="0" algn="just">
              <a:buNone/>
            </a:pPr>
            <a:r>
              <a:rPr lang="en-US" sz="2800" u="sng" dirty="0"/>
              <a:t>Section 114</a:t>
            </a:r>
            <a:r>
              <a:rPr lang="en-US" sz="2800" dirty="0"/>
              <a:t> deals with </a:t>
            </a:r>
            <a:r>
              <a:rPr lang="en-US" sz="2800" b="1" dirty="0"/>
              <a:t>Presumption by court about existence of certain facts. </a:t>
            </a:r>
          </a:p>
          <a:p>
            <a:pPr marL="0" indent="0" algn="just">
              <a:buNone/>
            </a:pPr>
            <a:r>
              <a:rPr lang="en-US" sz="2800" dirty="0"/>
              <a:t>Read as: “The Court may presume the existence of any fact which it thinks likely to have happened, regard being had to the common course of </a:t>
            </a:r>
            <a:r>
              <a:rPr lang="en-US" sz="2800" u="sng" dirty="0"/>
              <a:t>natural events</a:t>
            </a:r>
            <a:r>
              <a:rPr lang="en-US" sz="2800" dirty="0"/>
              <a:t>, </a:t>
            </a:r>
            <a:r>
              <a:rPr lang="en-US" sz="2800" u="sng" dirty="0"/>
              <a:t>human conduct</a:t>
            </a:r>
            <a:r>
              <a:rPr lang="en-US" sz="2800" dirty="0"/>
              <a:t> and </a:t>
            </a:r>
            <a:r>
              <a:rPr lang="en-US" sz="2800" u="sng" dirty="0"/>
              <a:t>public and private business</a:t>
            </a:r>
            <a:r>
              <a:rPr lang="en-US" sz="2800" dirty="0"/>
              <a:t>, in their relation to the facts of the particular case.”</a:t>
            </a:r>
            <a:endParaRPr lang="en-IN" sz="2800" dirty="0"/>
          </a:p>
        </p:txBody>
      </p:sp>
    </p:spTree>
    <p:extLst>
      <p:ext uri="{BB962C8B-B14F-4D97-AF65-F5344CB8AC3E}">
        <p14:creationId xmlns:p14="http://schemas.microsoft.com/office/powerpoint/2010/main" val="323286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fontScale="92500"/>
          </a:bodyPr>
          <a:lstStyle/>
          <a:p>
            <a:pPr algn="just"/>
            <a:r>
              <a:rPr lang="en-US" sz="3200" dirty="0"/>
              <a:t>Under section 114 of the Evidence Act the court has unfettered discretion to presume a fact, as proved until it is disproved, or ignore such a presumption and call for a proof of it.</a:t>
            </a:r>
          </a:p>
          <a:p>
            <a:pPr algn="just"/>
            <a:r>
              <a:rPr lang="en-US" sz="3200" dirty="0"/>
              <a:t>This section authorizes the court to make certain presumptions of facts. They are all presumptions which may naturally arise, but the section, by the use of the word ‘may’ instead of ‘shall’, both in body of the section, and in the illustrations, shows that the court is not compelled to raise them, but is to consider whether, in the circumstances of the case, they should be raised (discretion).</a:t>
            </a:r>
          </a:p>
          <a:p>
            <a:pPr algn="just"/>
            <a:endParaRPr lang="en-IN" sz="3200" dirty="0"/>
          </a:p>
        </p:txBody>
      </p:sp>
    </p:spTree>
    <p:extLst>
      <p:ext uri="{BB962C8B-B14F-4D97-AF65-F5344CB8AC3E}">
        <p14:creationId xmlns:p14="http://schemas.microsoft.com/office/powerpoint/2010/main" val="343729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fontScale="92500" lnSpcReduction="20000"/>
          </a:bodyPr>
          <a:lstStyle/>
          <a:p>
            <a:pPr algn="just"/>
            <a:r>
              <a:rPr lang="en-IN" sz="2800" dirty="0"/>
              <a:t>In </a:t>
            </a:r>
            <a:r>
              <a:rPr lang="en-US" sz="2800" i="1" dirty="0"/>
              <a:t>Imran Khan</a:t>
            </a:r>
            <a:r>
              <a:rPr lang="en-US" sz="2800" dirty="0"/>
              <a:t> v. </a:t>
            </a:r>
            <a:r>
              <a:rPr lang="en-US" sz="2800" i="1" dirty="0"/>
              <a:t>State of Maharashtra</a:t>
            </a:r>
            <a:r>
              <a:rPr lang="en-US" sz="2800" dirty="0"/>
              <a:t>, 2019 SCC </a:t>
            </a:r>
            <a:r>
              <a:rPr lang="en-US" sz="2800" dirty="0" err="1"/>
              <a:t>OnLine</a:t>
            </a:r>
            <a:r>
              <a:rPr lang="en-US" sz="2800" dirty="0"/>
              <a:t> Bom 46, dated 14-01-2019, Bombay High Court referred to Section 114 of the Evidence Act which provides that the court may presume the existence of certain facts. Illustration (a) of this section states that “</a:t>
            </a:r>
            <a:r>
              <a:rPr lang="en-US" sz="2800" i="1" dirty="0"/>
              <a:t>a man who is in possession of stolen goods soon after the theft is either the thief or has received the goods knowing them to be stolen, unless he can account for his possession.</a:t>
            </a:r>
            <a:r>
              <a:rPr lang="en-US" sz="2800" dirty="0"/>
              <a:t>” In this case, the petitioner was not able to rebut the presumption under Section 114 as he failed to account for the articles found in his possession immediately after the theft. Conviction was upheld.</a:t>
            </a:r>
          </a:p>
          <a:p>
            <a:pPr algn="just"/>
            <a:r>
              <a:rPr lang="en-US" sz="2800" u="sng" dirty="0"/>
              <a:t>Brief Facts and Procedural History</a:t>
            </a:r>
            <a:r>
              <a:rPr lang="en-US" sz="2800" dirty="0"/>
              <a:t>: The petitioner was charge-sheeted for committing theft of gold ornaments and cash at night. As per the prosecution, after lodging of complaint in the matter, the petitioner was immediately arrested and was found in possession of gold ornaments and cash of Rs 2500 complained to be stolen. The matter went to trial and the petitioner was convicted under sections 380 and 457, IPC.</a:t>
            </a:r>
          </a:p>
          <a:p>
            <a:pPr algn="just"/>
            <a:endParaRPr lang="en-US" sz="2800" dirty="0"/>
          </a:p>
          <a:p>
            <a:pPr marL="0" indent="0" algn="just">
              <a:buNone/>
            </a:pPr>
            <a:endParaRPr lang="en-IN" sz="2800" dirty="0"/>
          </a:p>
        </p:txBody>
      </p:sp>
    </p:spTree>
    <p:extLst>
      <p:ext uri="{BB962C8B-B14F-4D97-AF65-F5344CB8AC3E}">
        <p14:creationId xmlns:p14="http://schemas.microsoft.com/office/powerpoint/2010/main" val="52241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0C0A-5A0F-4CE8-B614-ED12040AF7B5}"/>
              </a:ext>
            </a:extLst>
          </p:cNvPr>
          <p:cNvSpPr>
            <a:spLocks noGrp="1"/>
          </p:cNvSpPr>
          <p:nvPr>
            <p:ph type="title"/>
          </p:nvPr>
        </p:nvSpPr>
        <p:spPr/>
        <p:txBody>
          <a:bodyPr>
            <a:normAutofit fontScale="90000"/>
          </a:bodyPr>
          <a:lstStyle/>
          <a:p>
            <a:br>
              <a:rPr lang="en-US" sz="4800" b="1" dirty="0"/>
            </a:br>
            <a:br>
              <a:rPr lang="en-US" sz="4800" b="1" dirty="0"/>
            </a:br>
            <a:r>
              <a:rPr lang="en-US" sz="5300" b="1" dirty="0"/>
              <a:t>SHALL PRESUME</a:t>
            </a:r>
            <a:endParaRPr lang="en-IN" sz="5300" b="1" dirty="0"/>
          </a:p>
        </p:txBody>
      </p:sp>
      <p:sp>
        <p:nvSpPr>
          <p:cNvPr id="3" name="Text Placeholder 2">
            <a:extLst>
              <a:ext uri="{FF2B5EF4-FFF2-40B4-BE49-F238E27FC236}">
                <a16:creationId xmlns:a16="http://schemas.microsoft.com/office/drawing/2014/main" id="{153F809A-D451-4537-A785-0466652DE3FD}"/>
              </a:ext>
            </a:extLst>
          </p:cNvPr>
          <p:cNvSpPr>
            <a:spLocks noGrp="1"/>
          </p:cNvSpPr>
          <p:nvPr>
            <p:ph type="body" idx="1"/>
          </p:nvPr>
        </p:nvSpPr>
        <p:spPr/>
        <p:txBody>
          <a:bodyPr>
            <a:normAutofit/>
          </a:bodyPr>
          <a:lstStyle/>
          <a:p>
            <a:r>
              <a:rPr lang="en-US" sz="2800" b="1" i="1" dirty="0"/>
              <a:t>Explained: Sections 105, 111-A, 113-B and 114-A IEA</a:t>
            </a:r>
            <a:endParaRPr lang="en-IN" sz="2800" b="1" i="1" dirty="0"/>
          </a:p>
        </p:txBody>
      </p:sp>
    </p:spTree>
    <p:extLst>
      <p:ext uri="{BB962C8B-B14F-4D97-AF65-F5344CB8AC3E}">
        <p14:creationId xmlns:p14="http://schemas.microsoft.com/office/powerpoint/2010/main" val="199788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98B5-8133-4952-96E4-C6119A26B56C}"/>
              </a:ext>
            </a:extLst>
          </p:cNvPr>
          <p:cNvSpPr>
            <a:spLocks noGrp="1"/>
          </p:cNvSpPr>
          <p:nvPr>
            <p:ph type="title"/>
          </p:nvPr>
        </p:nvSpPr>
        <p:spPr/>
        <p:txBody>
          <a:bodyPr>
            <a:normAutofit fontScale="90000"/>
          </a:bodyPr>
          <a:lstStyle/>
          <a:p>
            <a:r>
              <a:rPr lang="en-US" b="1" dirty="0"/>
              <a:t>SECTION 105</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2B7F6FE1-4AF0-4228-B2A8-8BC54853C4FB}"/>
              </a:ext>
            </a:extLst>
          </p:cNvPr>
          <p:cNvSpPr>
            <a:spLocks noGrp="1"/>
          </p:cNvSpPr>
          <p:nvPr>
            <p:ph idx="1"/>
          </p:nvPr>
        </p:nvSpPr>
        <p:spPr>
          <a:xfrm>
            <a:off x="1046480" y="2556932"/>
            <a:ext cx="10149839" cy="3437468"/>
          </a:xfrm>
        </p:spPr>
        <p:txBody>
          <a:bodyPr>
            <a:normAutofit lnSpcReduction="10000"/>
          </a:bodyPr>
          <a:lstStyle/>
          <a:p>
            <a:pPr marL="0" indent="0" algn="just">
              <a:buNone/>
            </a:pPr>
            <a:r>
              <a:rPr lang="en-US" sz="2800" u="sng" dirty="0"/>
              <a:t>Section 105</a:t>
            </a:r>
            <a:r>
              <a:rPr lang="en-US" sz="2800" dirty="0"/>
              <a:t> deals with </a:t>
            </a:r>
            <a:r>
              <a:rPr lang="en-US" sz="2800" b="1" dirty="0"/>
              <a:t>Burden of proving that case of accused comes within exceptions</a:t>
            </a:r>
            <a:r>
              <a:rPr lang="en-US" sz="2800" dirty="0"/>
              <a:t>.</a:t>
            </a:r>
            <a:endParaRPr lang="en-US" sz="2800" b="1" dirty="0"/>
          </a:p>
          <a:p>
            <a:pPr marL="0" indent="0" algn="just">
              <a:buNone/>
            </a:pPr>
            <a:r>
              <a:rPr lang="en-US" sz="2800" dirty="0"/>
              <a:t>Read as: “When a person is accused of any offence, the burden of proving the existence of circumstances bringing the case within any of the General Exceptions in the Indian Penal Code (45 of 1860) or within any special exception or proviso contained in any other part of the same Code, or in any law defining the offence, is upon him, and the Court shall presume the absence of such circumstances.”</a:t>
            </a:r>
            <a:endParaRPr lang="en-IN" sz="2800" dirty="0"/>
          </a:p>
        </p:txBody>
      </p:sp>
    </p:spTree>
    <p:extLst>
      <p:ext uri="{BB962C8B-B14F-4D97-AF65-F5344CB8AC3E}">
        <p14:creationId xmlns:p14="http://schemas.microsoft.com/office/powerpoint/2010/main" val="355636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lnSpcReduction="10000"/>
          </a:bodyPr>
          <a:lstStyle/>
          <a:p>
            <a:pPr algn="just"/>
            <a:r>
              <a:rPr lang="en-US" sz="2600" dirty="0"/>
              <a:t>In criminal trial </a:t>
            </a:r>
            <a:r>
              <a:rPr lang="en-US" sz="2600" b="1" dirty="0"/>
              <a:t>(section only applicable to criminal cases)</a:t>
            </a:r>
            <a:r>
              <a:rPr lang="en-US" sz="2600" dirty="0"/>
              <a:t>, the Court shall presume the absence of circumstances which may bring the case of the accused within any of the general exceptions in the Indian Penal Code or within any special exception or provision contained in any part of the said Code or in law defining the offence. </a:t>
            </a:r>
          </a:p>
          <a:p>
            <a:pPr algn="just"/>
            <a:r>
              <a:rPr lang="en-IN" sz="2600" b="1" dirty="0"/>
              <a:t>Illustration:</a:t>
            </a:r>
            <a:r>
              <a:rPr lang="en-IN" sz="2600" dirty="0"/>
              <a:t> “</a:t>
            </a:r>
            <a:r>
              <a:rPr lang="en-US" sz="2600" dirty="0"/>
              <a:t>A, accused of murder, alleges that, by reason of unsoundness of mind, he did not know the nature of the act. The burden of proof is on A” (illustration a of section 105, IEA).</a:t>
            </a:r>
          </a:p>
          <a:p>
            <a:pPr algn="just"/>
            <a:r>
              <a:rPr lang="en-US" sz="2600" u="sng" dirty="0"/>
              <a:t>The general principles relating to burden of proof are</a:t>
            </a:r>
            <a:r>
              <a:rPr lang="en-US" sz="2600" dirty="0"/>
              <a:t>: (</a:t>
            </a:r>
            <a:r>
              <a:rPr lang="en-US" sz="2600" dirty="0" err="1"/>
              <a:t>i</a:t>
            </a:r>
            <a:r>
              <a:rPr lang="en-US" sz="2600" dirty="0"/>
              <a:t>) the accused is always presumed to be innocent, and (ii) it is upon prosecution to prove the guilt of the accused. It is only after the prosecution has discharged its initial traditional burden establishing the complicity of the accused, that burden to claim benefit of exception comes on accused. </a:t>
            </a:r>
          </a:p>
          <a:p>
            <a:pPr algn="just"/>
            <a:endParaRPr lang="en-US" sz="2800" dirty="0"/>
          </a:p>
          <a:p>
            <a:pPr algn="just"/>
            <a:endParaRPr lang="en-US" sz="2800" dirty="0"/>
          </a:p>
          <a:p>
            <a:pPr algn="just"/>
            <a:endParaRPr lang="en-US" sz="2800" dirty="0"/>
          </a:p>
          <a:p>
            <a:pPr algn="just"/>
            <a:endParaRPr lang="en-US" sz="2800" dirty="0"/>
          </a:p>
          <a:p>
            <a:pPr marL="0" indent="0" algn="just">
              <a:buNone/>
            </a:pPr>
            <a:endParaRPr lang="en-IN" sz="2800" dirty="0"/>
          </a:p>
        </p:txBody>
      </p:sp>
    </p:spTree>
    <p:extLst>
      <p:ext uri="{BB962C8B-B14F-4D97-AF65-F5344CB8AC3E}">
        <p14:creationId xmlns:p14="http://schemas.microsoft.com/office/powerpoint/2010/main" val="219808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a:bodyPr>
          <a:lstStyle/>
          <a:p>
            <a:pPr algn="just"/>
            <a:r>
              <a:rPr lang="en-US" sz="2600" dirty="0"/>
              <a:t>An accused is not required to adduce leading evidence to prove his case beyond reasonable doubt. The IEA “does not contemplate that the accused should prove his case with the same strictness and </a:t>
            </a:r>
            <a:r>
              <a:rPr lang="en-US" sz="2600" dirty="0" err="1"/>
              <a:t>vigour</a:t>
            </a:r>
            <a:r>
              <a:rPr lang="en-US" sz="2600" dirty="0"/>
              <a:t> as the prosecution is required to prove in a criminal charge. It is sufficient if he is able to prove his case by the standard of preponderance of probabilities envisaged by Section 105 of the Evidence Act.”</a:t>
            </a:r>
          </a:p>
          <a:p>
            <a:pPr algn="just"/>
            <a:r>
              <a:rPr lang="en-US" sz="2600" dirty="0"/>
              <a:t>Where an accused person in his statement under section 313, </a:t>
            </a:r>
            <a:r>
              <a:rPr lang="en-US" sz="2600" dirty="0" err="1"/>
              <a:t>CrPC</a:t>
            </a:r>
            <a:r>
              <a:rPr lang="en-US" sz="2600" dirty="0"/>
              <a:t> raised the defense of unsoundness of mind but the circumstances indicated that he acted under grave and sudden provocation. It has been held that the accused could not be denied the benefit of the defense of Exception 1 to Section 300 of IPC.</a:t>
            </a:r>
          </a:p>
          <a:p>
            <a:pPr algn="just"/>
            <a:endParaRPr lang="en-US" sz="2800" dirty="0"/>
          </a:p>
          <a:p>
            <a:pPr algn="just"/>
            <a:endParaRPr lang="en-US" sz="2800" dirty="0"/>
          </a:p>
          <a:p>
            <a:pPr algn="just"/>
            <a:endParaRPr lang="en-US" sz="2800" dirty="0"/>
          </a:p>
          <a:p>
            <a:pPr algn="just"/>
            <a:endParaRPr lang="en-US" sz="2800" dirty="0"/>
          </a:p>
          <a:p>
            <a:pPr marL="0" indent="0" algn="just">
              <a:buNone/>
            </a:pPr>
            <a:endParaRPr lang="en-IN" sz="2800" dirty="0"/>
          </a:p>
        </p:txBody>
      </p:sp>
    </p:spTree>
    <p:extLst>
      <p:ext uri="{BB962C8B-B14F-4D97-AF65-F5344CB8AC3E}">
        <p14:creationId xmlns:p14="http://schemas.microsoft.com/office/powerpoint/2010/main" val="298174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normAutofit fontScale="92500" lnSpcReduction="20000"/>
          </a:bodyPr>
          <a:lstStyle/>
          <a:p>
            <a:pPr algn="just"/>
            <a:r>
              <a:rPr lang="en-US" sz="2600" dirty="0"/>
              <a:t>In </a:t>
            </a:r>
            <a:r>
              <a:rPr lang="en-US" sz="2600" i="1" dirty="0" err="1"/>
              <a:t>Elavarasan</a:t>
            </a:r>
            <a:r>
              <a:rPr lang="en-US" sz="2600" dirty="0"/>
              <a:t> v. </a:t>
            </a:r>
            <a:r>
              <a:rPr lang="en-US" sz="2600" i="1" dirty="0"/>
              <a:t>State Rep. by Inspector of Police </a:t>
            </a:r>
            <a:r>
              <a:rPr lang="en-US" sz="2600" dirty="0"/>
              <a:t>(SC judgment </a:t>
            </a:r>
            <a:r>
              <a:rPr lang="en-US" sz="2600" dirty="0" err="1"/>
              <a:t>dtd</a:t>
            </a:r>
            <a:r>
              <a:rPr lang="en-US" sz="2600" dirty="0"/>
              <a:t>. July 05, 2011), </a:t>
            </a:r>
            <a:r>
              <a:rPr lang="en-US" sz="2800" dirty="0"/>
              <a:t>it was held that, “in all the crimes in which the intention was an essential element, the accused could escape from the punishment if he was able to prove insanity either from the evidence of the prosecution or </a:t>
            </a:r>
            <a:r>
              <a:rPr lang="en-US" sz="2800" dirty="0" err="1"/>
              <a:t>defence</a:t>
            </a:r>
            <a:r>
              <a:rPr lang="en-US" sz="2800" dirty="0"/>
              <a:t> witnesses” However, in this case conviction of accused was made Section 304(2), IPC. Appellant had raised the </a:t>
            </a:r>
            <a:r>
              <a:rPr lang="en-US" sz="2800" dirty="0" err="1"/>
              <a:t>defence</a:t>
            </a:r>
            <a:r>
              <a:rPr lang="en-US" sz="2800" dirty="0"/>
              <a:t> of insanity and contended that his availability in the place of occurrence after the occurrence and earlier treatment for mental illness proved the </a:t>
            </a:r>
            <a:r>
              <a:rPr lang="en-US" sz="2800" dirty="0" err="1"/>
              <a:t>defence</a:t>
            </a:r>
            <a:r>
              <a:rPr lang="en-US" sz="2800" dirty="0"/>
              <a:t> which was resisted by the State.</a:t>
            </a:r>
          </a:p>
          <a:p>
            <a:pPr algn="just"/>
            <a:r>
              <a:rPr lang="en-US" sz="2800" dirty="0"/>
              <a:t>Court held that: mere absence of fleeing from the scene of occurrence would not be a decisive factor to prove the insanity of the appellant. Medical treatment for mental illness would not be a </a:t>
            </a:r>
            <a:r>
              <a:rPr lang="en-US" sz="2800" dirty="0" err="1"/>
              <a:t>defence</a:t>
            </a:r>
            <a:r>
              <a:rPr lang="en-US" sz="2800" dirty="0"/>
              <a:t> unless such illness prevented the accused from deciding right or wrong . The conduct of the appellant showed that he was though not having an intention to murder his daughter but had knowledge of the consequences of his act.</a:t>
            </a:r>
            <a:endParaRPr lang="en-US" sz="2800" i="1" dirty="0"/>
          </a:p>
          <a:p>
            <a:pPr algn="just"/>
            <a:endParaRPr lang="en-US" sz="2800" dirty="0"/>
          </a:p>
          <a:p>
            <a:pPr algn="just"/>
            <a:endParaRPr lang="en-US" sz="2800" dirty="0"/>
          </a:p>
          <a:p>
            <a:pPr algn="just"/>
            <a:endParaRPr lang="en-US" sz="2800" dirty="0"/>
          </a:p>
          <a:p>
            <a:pPr marL="0" indent="0" algn="just">
              <a:buNone/>
            </a:pPr>
            <a:endParaRPr lang="en-IN" sz="2800" dirty="0"/>
          </a:p>
        </p:txBody>
      </p:sp>
    </p:spTree>
    <p:extLst>
      <p:ext uri="{BB962C8B-B14F-4D97-AF65-F5344CB8AC3E}">
        <p14:creationId xmlns:p14="http://schemas.microsoft.com/office/powerpoint/2010/main" val="111383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B235-8233-4C58-97A9-B1FBD2498147}"/>
              </a:ext>
            </a:extLst>
          </p:cNvPr>
          <p:cNvSpPr>
            <a:spLocks noGrp="1"/>
          </p:cNvSpPr>
          <p:nvPr>
            <p:ph type="title"/>
          </p:nvPr>
        </p:nvSpPr>
        <p:spPr/>
        <p:txBody>
          <a:bodyPr/>
          <a:lstStyle/>
          <a:p>
            <a:r>
              <a:rPr lang="en-US" b="1" dirty="0"/>
              <a:t>CONTENTS</a:t>
            </a:r>
            <a:endParaRPr lang="en-IN" b="1" dirty="0"/>
          </a:p>
        </p:txBody>
      </p:sp>
      <p:sp>
        <p:nvSpPr>
          <p:cNvPr id="3" name="Content Placeholder 2">
            <a:extLst>
              <a:ext uri="{FF2B5EF4-FFF2-40B4-BE49-F238E27FC236}">
                <a16:creationId xmlns:a16="http://schemas.microsoft.com/office/drawing/2014/main" id="{266EBEC1-783A-4AB5-ABD3-350D815B00EF}"/>
              </a:ext>
            </a:extLst>
          </p:cNvPr>
          <p:cNvSpPr>
            <a:spLocks noGrp="1"/>
          </p:cNvSpPr>
          <p:nvPr>
            <p:ph idx="1"/>
          </p:nvPr>
        </p:nvSpPr>
        <p:spPr/>
        <p:txBody>
          <a:bodyPr>
            <a:normAutofit/>
          </a:bodyPr>
          <a:lstStyle/>
          <a:p>
            <a:pPr algn="just"/>
            <a:r>
              <a:rPr lang="en-US" sz="2800" b="1" dirty="0"/>
              <a:t>Sections 4, 41, 105, 111-A, 112, 113, 113-A, 113-B, 114 and 114-A of the Indian Evidence Act, 1872 (IEA).</a:t>
            </a:r>
          </a:p>
          <a:p>
            <a:pPr algn="just"/>
            <a:r>
              <a:rPr lang="en-US" sz="2800" b="1" i="1" dirty="0"/>
              <a:t>Goutam Kundu </a:t>
            </a:r>
            <a:r>
              <a:rPr lang="en-US" sz="2800" b="1" dirty="0"/>
              <a:t>v</a:t>
            </a:r>
            <a:r>
              <a:rPr lang="en-US" sz="2800" b="1" i="1" dirty="0"/>
              <a:t>. State of West Bengal</a:t>
            </a:r>
            <a:r>
              <a:rPr lang="en-US" sz="2800" b="1" dirty="0"/>
              <a:t>, AIR 1993 SC 2295 	</a:t>
            </a:r>
          </a:p>
          <a:p>
            <a:pPr algn="just"/>
            <a:r>
              <a:rPr lang="en-IN" sz="2800" b="1" i="1" dirty="0" err="1"/>
              <a:t>Dipanwita</a:t>
            </a:r>
            <a:r>
              <a:rPr lang="en-IN" sz="2800" b="1" i="1" dirty="0"/>
              <a:t> Roy </a:t>
            </a:r>
            <a:r>
              <a:rPr lang="en-IN" sz="2800" b="1" dirty="0"/>
              <a:t>v </a:t>
            </a:r>
            <a:r>
              <a:rPr lang="en-IN" sz="2800" b="1" i="1" dirty="0" err="1"/>
              <a:t>Ronobroto</a:t>
            </a:r>
            <a:r>
              <a:rPr lang="en-IN" sz="2800" b="1" i="1" dirty="0"/>
              <a:t> Roy. </a:t>
            </a:r>
            <a:r>
              <a:rPr lang="en-IN" sz="2800" b="1" dirty="0"/>
              <a:t>AIR 2015 SC 418 	</a:t>
            </a:r>
          </a:p>
          <a:p>
            <a:pPr marL="0" indent="0" algn="just">
              <a:buNone/>
            </a:pPr>
            <a:endParaRPr lang="en-IN" sz="2800" b="1" dirty="0"/>
          </a:p>
        </p:txBody>
      </p:sp>
    </p:spTree>
    <p:extLst>
      <p:ext uri="{BB962C8B-B14F-4D97-AF65-F5344CB8AC3E}">
        <p14:creationId xmlns:p14="http://schemas.microsoft.com/office/powerpoint/2010/main" val="4260664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98B5-8133-4952-96E4-C6119A26B56C}"/>
              </a:ext>
            </a:extLst>
          </p:cNvPr>
          <p:cNvSpPr>
            <a:spLocks noGrp="1"/>
          </p:cNvSpPr>
          <p:nvPr>
            <p:ph type="title" idx="4294967295"/>
          </p:nvPr>
        </p:nvSpPr>
        <p:spPr>
          <a:xfrm>
            <a:off x="1295400" y="650240"/>
            <a:ext cx="9601200" cy="1158241"/>
          </a:xfrm>
        </p:spPr>
        <p:txBody>
          <a:bodyPr>
            <a:normAutofit fontScale="90000"/>
          </a:bodyPr>
          <a:lstStyle/>
          <a:p>
            <a:r>
              <a:rPr lang="en-US" b="1" dirty="0"/>
              <a:t>SECTION 111-A</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2B7F6FE1-4AF0-4228-B2A8-8BC54853C4FB}"/>
              </a:ext>
            </a:extLst>
          </p:cNvPr>
          <p:cNvSpPr>
            <a:spLocks noGrp="1"/>
          </p:cNvSpPr>
          <p:nvPr>
            <p:ph idx="4294967295"/>
          </p:nvPr>
        </p:nvSpPr>
        <p:spPr>
          <a:xfrm>
            <a:off x="782320" y="1886903"/>
            <a:ext cx="10627360" cy="4320857"/>
          </a:xfrm>
        </p:spPr>
        <p:txBody>
          <a:bodyPr>
            <a:noAutofit/>
          </a:bodyPr>
          <a:lstStyle/>
          <a:p>
            <a:pPr marL="0" indent="0" algn="just">
              <a:buNone/>
            </a:pPr>
            <a:r>
              <a:rPr lang="en-US" u="sng" dirty="0"/>
              <a:t>Section 111-A</a:t>
            </a:r>
            <a:r>
              <a:rPr lang="en-US" dirty="0"/>
              <a:t> deals with </a:t>
            </a:r>
            <a:r>
              <a:rPr lang="en-US" b="1" dirty="0"/>
              <a:t>Presumption as to certain offences.</a:t>
            </a:r>
          </a:p>
          <a:p>
            <a:pPr marL="0" indent="0" algn="just">
              <a:buNone/>
            </a:pPr>
            <a:r>
              <a:rPr lang="en-US" sz="1950" dirty="0"/>
              <a:t>Read as: “(1) Where a person is accused of having committed any offence specified in sub-section (2), in – (a) any area declared to be a disturbed area under any enactment, for the time being in force, making provision for the suppression of disorder and restoration and maintenance of public order; or (b) any area in which there has been, over a period of more then one month, extensive disturbance of the public peace, and it is shown that such person had been at a place in such area at a time when fire-arms or explosives were used at or from that place to attack or resist the members of any armed forces or the forces charged with the maintenance of public order acting in the discharge of their duties, it shall be presumed, unless the contrary is shown, that such person had committed such offence.</a:t>
            </a:r>
          </a:p>
          <a:p>
            <a:pPr marL="0" indent="0" algn="just">
              <a:buNone/>
            </a:pPr>
            <a:r>
              <a:rPr lang="en-US" sz="1950" dirty="0"/>
              <a:t>	(2) The offences referred to in sub-section (1) are the following, namely :- (a) an offence under Section 121-A, Section 122 or Section 123 of the Indian Penal Code (45 of 1860); (b) criminal conspiracy or attempt to commit, or abetment of, an offence under Section 122 or Section 123 of the Indian Penal Code.</a:t>
            </a:r>
            <a:endParaRPr lang="en-IN" sz="1950" dirty="0"/>
          </a:p>
        </p:txBody>
      </p:sp>
    </p:spTree>
    <p:extLst>
      <p:ext uri="{BB962C8B-B14F-4D97-AF65-F5344CB8AC3E}">
        <p14:creationId xmlns:p14="http://schemas.microsoft.com/office/powerpoint/2010/main" val="819960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A0E3B-8418-4CAC-B1EF-803896714B42}"/>
              </a:ext>
            </a:extLst>
          </p:cNvPr>
          <p:cNvSpPr>
            <a:spLocks noGrp="1"/>
          </p:cNvSpPr>
          <p:nvPr>
            <p:ph idx="4294967295"/>
          </p:nvPr>
        </p:nvSpPr>
        <p:spPr>
          <a:xfrm>
            <a:off x="1295400" y="962343"/>
            <a:ext cx="9601200" cy="4971097"/>
          </a:xfrm>
        </p:spPr>
        <p:txBody>
          <a:bodyPr>
            <a:normAutofit/>
          </a:bodyPr>
          <a:lstStyle/>
          <a:p>
            <a:pPr algn="just"/>
            <a:r>
              <a:rPr lang="en-US" sz="2800" dirty="0"/>
              <a:t>The Government amended the IEA to put the onus for proof of innocence on the accused person in casing involving terrorist activities.</a:t>
            </a:r>
          </a:p>
          <a:p>
            <a:pPr algn="just"/>
            <a:r>
              <a:rPr lang="en-US" sz="2800" dirty="0"/>
              <a:t>This section was inserted by the Terrorist Affected Areas (Special Courts) Act, 1984 which came into force on 14.7.1984. In the chapter on procedure and powers of special courts in the Act, it has been provided that special court may take cognizance of any scheduled offence, without accused being committed to it for trial, upon receiving a complaint of facts which constitute such offence or upon a police report of such facts.</a:t>
            </a:r>
            <a:endParaRPr lang="en-IN" sz="2800" dirty="0"/>
          </a:p>
        </p:txBody>
      </p:sp>
    </p:spTree>
    <p:extLst>
      <p:ext uri="{BB962C8B-B14F-4D97-AF65-F5344CB8AC3E}">
        <p14:creationId xmlns:p14="http://schemas.microsoft.com/office/powerpoint/2010/main" val="44907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4DB-55DF-46FD-96DB-B2E5BCE7BA4F}"/>
              </a:ext>
            </a:extLst>
          </p:cNvPr>
          <p:cNvSpPr>
            <a:spLocks noGrp="1"/>
          </p:cNvSpPr>
          <p:nvPr>
            <p:ph type="title"/>
          </p:nvPr>
        </p:nvSpPr>
        <p:spPr/>
        <p:txBody>
          <a:bodyPr>
            <a:normAutofit fontScale="90000"/>
          </a:bodyPr>
          <a:lstStyle/>
          <a:p>
            <a:r>
              <a:rPr lang="en-US" b="1" dirty="0"/>
              <a:t>SECTION 113-B</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06C31C95-C125-4E8D-AE2A-B01C458FDC14}"/>
              </a:ext>
            </a:extLst>
          </p:cNvPr>
          <p:cNvSpPr>
            <a:spLocks noGrp="1"/>
          </p:cNvSpPr>
          <p:nvPr>
            <p:ph idx="1"/>
          </p:nvPr>
        </p:nvSpPr>
        <p:spPr>
          <a:xfrm>
            <a:off x="975360" y="2556932"/>
            <a:ext cx="10220959" cy="3318936"/>
          </a:xfrm>
        </p:spPr>
        <p:txBody>
          <a:bodyPr>
            <a:noAutofit/>
          </a:bodyPr>
          <a:lstStyle/>
          <a:p>
            <a:pPr algn="just"/>
            <a:r>
              <a:rPr lang="en-IN" sz="2450" dirty="0"/>
              <a:t>Section 113-B of the IEA deals with </a:t>
            </a:r>
            <a:r>
              <a:rPr lang="en-IN" sz="2450" b="1" dirty="0"/>
              <a:t>Presumption as to dowry death.</a:t>
            </a:r>
          </a:p>
          <a:p>
            <a:pPr algn="just"/>
            <a:r>
              <a:rPr lang="en-IN" sz="2450" dirty="0"/>
              <a:t>Read as: “</a:t>
            </a:r>
            <a:r>
              <a:rPr lang="en-US" sz="2450" dirty="0"/>
              <a:t>When the question is whether a person has committed the dowry death of a woman and it is shown that soon before her death such woman had been subjected by such person to cruelty or harassment for, or in connection with, any demand for dowry, the Court shall presume that such person had caused the dowry death.</a:t>
            </a:r>
          </a:p>
          <a:p>
            <a:pPr marL="457200" lvl="1" indent="0" algn="just">
              <a:buNone/>
            </a:pPr>
            <a:r>
              <a:rPr lang="en-US" sz="2450" i="1" dirty="0"/>
              <a:t>Explanation.</a:t>
            </a:r>
            <a:r>
              <a:rPr lang="en-US" sz="2450" dirty="0"/>
              <a:t> - For the purpose of this section, "dowry death" shall have the same meaning as in Section 304-B of Indian Penal Code (45 of 1860)].”</a:t>
            </a:r>
            <a:endParaRPr lang="en-IN" sz="2450" dirty="0"/>
          </a:p>
        </p:txBody>
      </p:sp>
    </p:spTree>
    <p:extLst>
      <p:ext uri="{BB962C8B-B14F-4D97-AF65-F5344CB8AC3E}">
        <p14:creationId xmlns:p14="http://schemas.microsoft.com/office/powerpoint/2010/main" val="324174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A45A09C-9EF4-44CA-A7F7-43A54487D580}"/>
              </a:ext>
            </a:extLst>
          </p:cNvPr>
          <p:cNvGraphicFramePr>
            <a:graphicFrameLocks noGrp="1"/>
          </p:cNvGraphicFramePr>
          <p:nvPr>
            <p:ph idx="4294967295"/>
            <p:extLst>
              <p:ext uri="{D42A27DB-BD31-4B8C-83A1-F6EECF244321}">
                <p14:modId xmlns:p14="http://schemas.microsoft.com/office/powerpoint/2010/main" val="1824523486"/>
              </p:ext>
            </p:extLst>
          </p:nvPr>
        </p:nvGraphicFramePr>
        <p:xfrm>
          <a:off x="1295400" y="1036321"/>
          <a:ext cx="9601200" cy="4839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127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9AB9D-2896-4EC2-8C22-DA698C76EB80}"/>
              </a:ext>
            </a:extLst>
          </p:cNvPr>
          <p:cNvSpPr>
            <a:spLocks noGrp="1"/>
          </p:cNvSpPr>
          <p:nvPr>
            <p:ph idx="4294967295"/>
          </p:nvPr>
        </p:nvSpPr>
        <p:spPr>
          <a:xfrm>
            <a:off x="1295400" y="870903"/>
            <a:ext cx="9601200" cy="5123497"/>
          </a:xfrm>
        </p:spPr>
        <p:txBody>
          <a:bodyPr>
            <a:normAutofit fontScale="92500" lnSpcReduction="20000"/>
          </a:bodyPr>
          <a:lstStyle/>
          <a:p>
            <a:pPr algn="just"/>
            <a:r>
              <a:rPr lang="en-US" sz="2800" dirty="0"/>
              <a:t>The presumption of dowry death arises only in cases when the prosecution proves that before death the victim was subjected to cruelty or maltreatment or harassment for dowry demand. Hence, under this section when prosecution proves the case, it shall be presumed by the court that the death is a dowry death.</a:t>
            </a:r>
          </a:p>
          <a:p>
            <a:pPr algn="just"/>
            <a:r>
              <a:rPr lang="en-US" sz="2800" dirty="0"/>
              <a:t>The Apex Court has observed that “there must be existence of a proximate and live-link between the effect of cruelty based on dowry demand and the concerned death.”</a:t>
            </a:r>
          </a:p>
          <a:p>
            <a:pPr algn="just"/>
            <a:r>
              <a:rPr lang="en-US" sz="2800" dirty="0"/>
              <a:t>“A </a:t>
            </a:r>
            <a:r>
              <a:rPr lang="en-US" sz="2800" b="1" u="sng" dirty="0"/>
              <a:t>comparative study of Sections 11З-А and 113-В </a:t>
            </a:r>
            <a:r>
              <a:rPr lang="en-US" sz="2800" dirty="0"/>
              <a:t>highlights that under Section 113-A the court “may presume” having regard to all the other circumstances of the case, an abetment of suicide as visualized by Section 306, IPC, but Section 113-B which is relatable to Section 304-B, IPC the word “may” has been substituted by “shall’’ and there is no reference to the circumstances of the case.”</a:t>
            </a:r>
            <a:endParaRPr lang="en-IN" sz="2800" dirty="0"/>
          </a:p>
        </p:txBody>
      </p:sp>
    </p:spTree>
    <p:extLst>
      <p:ext uri="{BB962C8B-B14F-4D97-AF65-F5344CB8AC3E}">
        <p14:creationId xmlns:p14="http://schemas.microsoft.com/office/powerpoint/2010/main" val="57156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69216-D39B-4940-9770-F7ACD61D74A4}"/>
              </a:ext>
            </a:extLst>
          </p:cNvPr>
          <p:cNvSpPr>
            <a:spLocks noGrp="1"/>
          </p:cNvSpPr>
          <p:nvPr>
            <p:ph idx="4294967295"/>
          </p:nvPr>
        </p:nvSpPr>
        <p:spPr>
          <a:xfrm>
            <a:off x="1295400" y="931863"/>
            <a:ext cx="9601200" cy="4940617"/>
          </a:xfrm>
        </p:spPr>
        <p:txBody>
          <a:bodyPr>
            <a:normAutofit lnSpcReduction="10000"/>
          </a:bodyPr>
          <a:lstStyle/>
          <a:p>
            <a:pPr algn="just"/>
            <a:r>
              <a:rPr lang="en-IN" sz="2800" dirty="0"/>
              <a:t>In </a:t>
            </a:r>
            <a:r>
              <a:rPr lang="en-US" sz="2800" i="1" dirty="0"/>
              <a:t>Baijnath And </a:t>
            </a:r>
            <a:r>
              <a:rPr lang="en-US" sz="2800" i="1" dirty="0" err="1"/>
              <a:t>Ors</a:t>
            </a:r>
            <a:r>
              <a:rPr lang="en-US" sz="2800" i="1" dirty="0"/>
              <a:t>.</a:t>
            </a:r>
            <a:r>
              <a:rPr lang="en-US" sz="2800" dirty="0"/>
              <a:t> v. </a:t>
            </a:r>
            <a:r>
              <a:rPr lang="en-US" sz="2800" i="1" dirty="0"/>
              <a:t>State of M.P. </a:t>
            </a:r>
            <a:r>
              <a:rPr lang="en-US" sz="2800" dirty="0"/>
              <a:t>(SC decision </a:t>
            </a:r>
            <a:r>
              <a:rPr lang="en-US" sz="2800" dirty="0" err="1"/>
              <a:t>dtd</a:t>
            </a:r>
            <a:r>
              <a:rPr lang="en-US" sz="2800" dirty="0"/>
              <a:t>. Nov. 18, 2016), it was held that: “The presumption (under section 113B of the Evidence Act) as to dowry death thus would get activated only upon the proof of the fact that the deceased lady had been subjected to cruelty or harassment for or in connection with any demand for dowry by the accused and that too in the reasonable contiguity of death,” the bench of Hon’ble Justices Dipak </a:t>
            </a:r>
            <a:r>
              <a:rPr lang="en-US" sz="2800" dirty="0" err="1"/>
              <a:t>Misra</a:t>
            </a:r>
            <a:r>
              <a:rPr lang="en-US" sz="2800" dirty="0"/>
              <a:t> and </a:t>
            </a:r>
            <a:r>
              <a:rPr lang="en-US" sz="2800" dirty="0" err="1"/>
              <a:t>Amitava</a:t>
            </a:r>
            <a:r>
              <a:rPr lang="en-US" sz="2800" dirty="0"/>
              <a:t> Roy said.</a:t>
            </a:r>
          </a:p>
          <a:p>
            <a:pPr algn="just"/>
            <a:r>
              <a:rPr lang="en-US" sz="2800" dirty="0"/>
              <a:t>“Such a proof is thus the legislatively mandated prerequisite to invoke the otherwise statutorily ordained presumption of commission of the offence of dowry death by the person charged therewith.”</a:t>
            </a:r>
          </a:p>
          <a:p>
            <a:pPr algn="just"/>
            <a:endParaRPr lang="en-US" sz="2800" dirty="0"/>
          </a:p>
        </p:txBody>
      </p:sp>
    </p:spTree>
    <p:extLst>
      <p:ext uri="{BB962C8B-B14F-4D97-AF65-F5344CB8AC3E}">
        <p14:creationId xmlns:p14="http://schemas.microsoft.com/office/powerpoint/2010/main" val="414081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67CB-28EA-46D7-8F7C-B1EA70DC9BCD}"/>
              </a:ext>
            </a:extLst>
          </p:cNvPr>
          <p:cNvSpPr>
            <a:spLocks noGrp="1"/>
          </p:cNvSpPr>
          <p:nvPr>
            <p:ph type="title"/>
          </p:nvPr>
        </p:nvSpPr>
        <p:spPr/>
        <p:txBody>
          <a:bodyPr>
            <a:normAutofit fontScale="90000"/>
          </a:bodyPr>
          <a:lstStyle/>
          <a:p>
            <a:r>
              <a:rPr lang="en-US" b="1" dirty="0"/>
              <a:t>SECTION 114-A</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F08A7C3F-CEA5-45D0-9ADA-F56F39665389}"/>
              </a:ext>
            </a:extLst>
          </p:cNvPr>
          <p:cNvSpPr>
            <a:spLocks noGrp="1"/>
          </p:cNvSpPr>
          <p:nvPr>
            <p:ph idx="1"/>
          </p:nvPr>
        </p:nvSpPr>
        <p:spPr>
          <a:xfrm>
            <a:off x="1295401" y="2509520"/>
            <a:ext cx="9601196" cy="3586480"/>
          </a:xfrm>
        </p:spPr>
        <p:txBody>
          <a:bodyPr>
            <a:noAutofit/>
          </a:bodyPr>
          <a:lstStyle/>
          <a:p>
            <a:pPr algn="just"/>
            <a:r>
              <a:rPr lang="en-IN" sz="2300" dirty="0"/>
              <a:t>Section 114-A of the IEA, deals with </a:t>
            </a:r>
            <a:r>
              <a:rPr lang="en-US" sz="2300" b="1" dirty="0"/>
              <a:t>Presumption as to absence of consent in certain prosecution for rape.</a:t>
            </a:r>
          </a:p>
          <a:p>
            <a:pPr algn="just"/>
            <a:r>
              <a:rPr lang="en-IN" sz="2300" dirty="0"/>
              <a:t>Read as: ‘</a:t>
            </a:r>
            <a:r>
              <a:rPr lang="en-US" sz="2300" dirty="0"/>
              <a:t>In a prosecution for rape under clauses (a-n) of sub-section (2) of section 376 of the Indian Penal Code, where sexual intercourse by the accused is proved and the question is whether it was without the consent of the woman alleged to have been raped and such woman states in her evidence before the court that she did not consent, the court shall presume that she did not consent.</a:t>
            </a:r>
          </a:p>
          <a:p>
            <a:pPr marL="457200" lvl="1" indent="0" algn="just">
              <a:buNone/>
            </a:pPr>
            <a:r>
              <a:rPr lang="en-US" sz="2300" dirty="0"/>
              <a:t>Explanation. - In this section, “sexual intercourse” shall mean any of the acts mentioned in clauses (a) to (d) of section 375 of the Indian Penal Code.]’</a:t>
            </a:r>
            <a:endParaRPr lang="en-IN" sz="2300" dirty="0"/>
          </a:p>
        </p:txBody>
      </p:sp>
    </p:spTree>
    <p:extLst>
      <p:ext uri="{BB962C8B-B14F-4D97-AF65-F5344CB8AC3E}">
        <p14:creationId xmlns:p14="http://schemas.microsoft.com/office/powerpoint/2010/main" val="3897381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5E9DF3-8A3D-41A5-B45E-34FBACA1C2FA}"/>
              </a:ext>
            </a:extLst>
          </p:cNvPr>
          <p:cNvGraphicFramePr>
            <a:graphicFrameLocks noGrp="1"/>
          </p:cNvGraphicFramePr>
          <p:nvPr>
            <p:ph idx="4294967295"/>
            <p:extLst>
              <p:ext uri="{D42A27DB-BD31-4B8C-83A1-F6EECF244321}">
                <p14:modId xmlns:p14="http://schemas.microsoft.com/office/powerpoint/2010/main" val="1941392941"/>
              </p:ext>
            </p:extLst>
          </p:nvPr>
        </p:nvGraphicFramePr>
        <p:xfrm>
          <a:off x="1209040" y="1023303"/>
          <a:ext cx="9601200" cy="5001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9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4D15B-AE44-41DD-9029-BEBDCEC907B4}"/>
              </a:ext>
            </a:extLst>
          </p:cNvPr>
          <p:cNvSpPr>
            <a:spLocks noGrp="1"/>
          </p:cNvSpPr>
          <p:nvPr>
            <p:ph idx="4294967295"/>
          </p:nvPr>
        </p:nvSpPr>
        <p:spPr>
          <a:xfrm>
            <a:off x="1295400" y="1043623"/>
            <a:ext cx="9601200" cy="3317875"/>
          </a:xfrm>
        </p:spPr>
        <p:txBody>
          <a:bodyPr>
            <a:normAutofit/>
          </a:bodyPr>
          <a:lstStyle/>
          <a:p>
            <a:pPr algn="just"/>
            <a:r>
              <a:rPr lang="en-US" sz="3200" dirty="0"/>
              <a:t>If the mentioned conditions are satisfied the Court shall presume the absence of consent and the burden of proving consent will be on the accused. If he cannot prove consent he cannot be acquitted. The presumption under this Section is presumption of Law.</a:t>
            </a:r>
            <a:endParaRPr lang="en-IN" sz="3200" dirty="0"/>
          </a:p>
        </p:txBody>
      </p:sp>
    </p:spTree>
    <p:extLst>
      <p:ext uri="{BB962C8B-B14F-4D97-AF65-F5344CB8AC3E}">
        <p14:creationId xmlns:p14="http://schemas.microsoft.com/office/powerpoint/2010/main" val="3980897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0C0A-5A0F-4CE8-B614-ED12040AF7B5}"/>
              </a:ext>
            </a:extLst>
          </p:cNvPr>
          <p:cNvSpPr>
            <a:spLocks noGrp="1"/>
          </p:cNvSpPr>
          <p:nvPr>
            <p:ph type="title"/>
          </p:nvPr>
        </p:nvSpPr>
        <p:spPr/>
        <p:txBody>
          <a:bodyPr>
            <a:normAutofit fontScale="90000"/>
          </a:bodyPr>
          <a:lstStyle/>
          <a:p>
            <a:br>
              <a:rPr lang="en-US" sz="4800" b="1" dirty="0"/>
            </a:br>
            <a:br>
              <a:rPr lang="en-US" sz="4800" b="1" dirty="0"/>
            </a:br>
            <a:r>
              <a:rPr lang="en-US" sz="5300" b="1" dirty="0"/>
              <a:t>CONCLUSIVE PROOF</a:t>
            </a:r>
            <a:endParaRPr lang="en-IN" sz="5300" b="1" dirty="0"/>
          </a:p>
        </p:txBody>
      </p:sp>
      <p:sp>
        <p:nvSpPr>
          <p:cNvPr id="3" name="Text Placeholder 2">
            <a:extLst>
              <a:ext uri="{FF2B5EF4-FFF2-40B4-BE49-F238E27FC236}">
                <a16:creationId xmlns:a16="http://schemas.microsoft.com/office/drawing/2014/main" id="{153F809A-D451-4537-A785-0466652DE3FD}"/>
              </a:ext>
            </a:extLst>
          </p:cNvPr>
          <p:cNvSpPr>
            <a:spLocks noGrp="1"/>
          </p:cNvSpPr>
          <p:nvPr>
            <p:ph type="body" idx="1"/>
          </p:nvPr>
        </p:nvSpPr>
        <p:spPr/>
        <p:txBody>
          <a:bodyPr>
            <a:normAutofit/>
          </a:bodyPr>
          <a:lstStyle/>
          <a:p>
            <a:r>
              <a:rPr lang="en-US" sz="2800" b="1" i="1" dirty="0"/>
              <a:t>Explained: Sections 41, 112 and 113 IEA</a:t>
            </a:r>
            <a:endParaRPr lang="en-IN" sz="2800" b="1" i="1" dirty="0"/>
          </a:p>
        </p:txBody>
      </p:sp>
    </p:spTree>
    <p:extLst>
      <p:ext uri="{BB962C8B-B14F-4D97-AF65-F5344CB8AC3E}">
        <p14:creationId xmlns:p14="http://schemas.microsoft.com/office/powerpoint/2010/main" val="16731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BDCC-B44C-4765-9AFD-E73561A03167}"/>
              </a:ext>
            </a:extLst>
          </p:cNvPr>
          <p:cNvSpPr>
            <a:spLocks noGrp="1"/>
          </p:cNvSpPr>
          <p:nvPr>
            <p:ph type="title"/>
          </p:nvPr>
        </p:nvSpPr>
        <p:spPr/>
        <p:txBody>
          <a:bodyPr/>
          <a:lstStyle/>
          <a:p>
            <a:r>
              <a:rPr lang="en-US" b="1" dirty="0"/>
              <a:t>DEFINITION OF PRESUMPTION</a:t>
            </a:r>
            <a:endParaRPr lang="en-IN" b="1" dirty="0"/>
          </a:p>
        </p:txBody>
      </p:sp>
      <p:sp>
        <p:nvSpPr>
          <p:cNvPr id="3" name="Content Placeholder 2">
            <a:extLst>
              <a:ext uri="{FF2B5EF4-FFF2-40B4-BE49-F238E27FC236}">
                <a16:creationId xmlns:a16="http://schemas.microsoft.com/office/drawing/2014/main" id="{D975CE89-DDCD-4550-838A-AC48F2B2BCE6}"/>
              </a:ext>
            </a:extLst>
          </p:cNvPr>
          <p:cNvSpPr>
            <a:spLocks noGrp="1"/>
          </p:cNvSpPr>
          <p:nvPr>
            <p:ph idx="1"/>
          </p:nvPr>
        </p:nvSpPr>
        <p:spPr>
          <a:xfrm>
            <a:off x="942976" y="2524124"/>
            <a:ext cx="10239374" cy="3648075"/>
          </a:xfrm>
        </p:spPr>
        <p:txBody>
          <a:bodyPr>
            <a:normAutofit fontScale="85000" lnSpcReduction="10000"/>
          </a:bodyPr>
          <a:lstStyle/>
          <a:p>
            <a:pPr algn="just"/>
            <a:r>
              <a:rPr lang="en-US" i="1" dirty="0"/>
              <a:t>Cambridge Dictionary</a:t>
            </a:r>
            <a:r>
              <a:rPr lang="en-US" dirty="0"/>
              <a:t> defines it as “the fact of believing that something is true without having any proof”.</a:t>
            </a:r>
          </a:p>
          <a:p>
            <a:pPr algn="just"/>
            <a:r>
              <a:rPr lang="en-US" i="1" dirty="0"/>
              <a:t>Merriam Webster Dictionary </a:t>
            </a:r>
            <a:r>
              <a:rPr lang="en-US" dirty="0"/>
              <a:t>defines it as “a legal inference as to the existence or truth of a fact not certainly known that is drawn from the known or proved existence of some other fact”.</a:t>
            </a:r>
          </a:p>
          <a:p>
            <a:pPr algn="just"/>
            <a:r>
              <a:rPr lang="en-US" dirty="0"/>
              <a:t>Presumption is a “legal inference that must be made in light of certain facts. Most presumptions are rebuttable, meaning that they are rejected if proven to be false or at least thrown into sufficient doubt by the evidence. Other presumptions are conclusive, meaning that they must be accepted to be true without any opportunity for rebuttal”. [Source: </a:t>
            </a:r>
            <a:r>
              <a:rPr lang="en-US" i="1" dirty="0"/>
              <a:t>LII, Cornell Law School</a:t>
            </a:r>
            <a:r>
              <a:rPr lang="en-US" dirty="0"/>
              <a:t>].</a:t>
            </a:r>
          </a:p>
          <a:p>
            <a:pPr algn="just"/>
            <a:r>
              <a:rPr lang="en-US" i="1" dirty="0"/>
              <a:t>Black’s Law Dictionary</a:t>
            </a:r>
            <a:r>
              <a:rPr lang="en-US" dirty="0"/>
              <a:t> (6</a:t>
            </a:r>
            <a:r>
              <a:rPr lang="en-US" baseline="30000" dirty="0"/>
              <a:t>th</a:t>
            </a:r>
            <a:r>
              <a:rPr lang="en-US" dirty="0"/>
              <a:t> </a:t>
            </a:r>
            <a:r>
              <a:rPr lang="en-US" dirty="0" err="1"/>
              <a:t>edn</a:t>
            </a:r>
            <a:r>
              <a:rPr lang="en-US" dirty="0"/>
              <a:t>.) defines it as “a rule of law, statutory or judicial, by which finding of a basic fact gives rise to existence of presumed fact, until presumption is rebutted.”</a:t>
            </a:r>
          </a:p>
          <a:p>
            <a:pPr algn="just"/>
            <a:endParaRPr lang="en-IN" sz="1000" dirty="0"/>
          </a:p>
        </p:txBody>
      </p:sp>
    </p:spTree>
    <p:extLst>
      <p:ext uri="{BB962C8B-B14F-4D97-AF65-F5344CB8AC3E}">
        <p14:creationId xmlns:p14="http://schemas.microsoft.com/office/powerpoint/2010/main" val="275795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0A84-682F-4F4E-9799-623F73FA3C25}"/>
              </a:ext>
            </a:extLst>
          </p:cNvPr>
          <p:cNvSpPr>
            <a:spLocks noGrp="1"/>
          </p:cNvSpPr>
          <p:nvPr>
            <p:ph type="title"/>
          </p:nvPr>
        </p:nvSpPr>
        <p:spPr>
          <a:xfrm>
            <a:off x="1295402" y="982132"/>
            <a:ext cx="9601196" cy="1410305"/>
          </a:xfrm>
        </p:spPr>
        <p:txBody>
          <a:bodyPr>
            <a:normAutofit fontScale="90000"/>
          </a:bodyPr>
          <a:lstStyle/>
          <a:p>
            <a:r>
              <a:rPr lang="en-US" b="1" dirty="0"/>
              <a:t>SECTION 41</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8F5B2299-FFAC-4B3D-B10B-5DB7EE29B06D}"/>
              </a:ext>
            </a:extLst>
          </p:cNvPr>
          <p:cNvSpPr>
            <a:spLocks noGrp="1"/>
          </p:cNvSpPr>
          <p:nvPr>
            <p:ph idx="1"/>
          </p:nvPr>
        </p:nvSpPr>
        <p:spPr>
          <a:xfrm>
            <a:off x="1295401" y="2556932"/>
            <a:ext cx="9601196" cy="3437468"/>
          </a:xfrm>
        </p:spPr>
        <p:txBody>
          <a:bodyPr>
            <a:normAutofit fontScale="85000" lnSpcReduction="10000"/>
          </a:bodyPr>
          <a:lstStyle/>
          <a:p>
            <a:pPr algn="just"/>
            <a:r>
              <a:rPr lang="en-IN" sz="2800" dirty="0"/>
              <a:t>Section 41, IEA deals with </a:t>
            </a:r>
            <a:r>
              <a:rPr lang="en-US" sz="2800" b="1" dirty="0"/>
              <a:t>Relevancy of certain judgments in exercise of probate, matrimonial, admiralty or insolvency jurisdiction.</a:t>
            </a:r>
          </a:p>
          <a:p>
            <a:pPr algn="just"/>
            <a:r>
              <a:rPr lang="en-US" sz="2800" dirty="0"/>
              <a:t>Read as (Part-I): “A final judgment, order or decree of a competent Court, in the exercise of probate, matrimonial, admiralty or insolvency jurisdiction, which confers upon or takes away from any person any legal character, or which declares any person to be entitled to any such character, or to be entitled to any specific thing, not as against any specified person but absolutely, is relevant when the existence of any such legal character, or the title of any such person to any such thing, is relevant.”</a:t>
            </a:r>
          </a:p>
          <a:p>
            <a:pPr marL="0" indent="0" algn="just">
              <a:buNone/>
            </a:pPr>
            <a:endParaRPr lang="en-IN" sz="1600" dirty="0"/>
          </a:p>
        </p:txBody>
      </p:sp>
    </p:spTree>
    <p:extLst>
      <p:ext uri="{BB962C8B-B14F-4D97-AF65-F5344CB8AC3E}">
        <p14:creationId xmlns:p14="http://schemas.microsoft.com/office/powerpoint/2010/main" val="798438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7F7F-4D5C-4CD7-82F0-77CFD92F77D3}"/>
              </a:ext>
            </a:extLst>
          </p:cNvPr>
          <p:cNvSpPr>
            <a:spLocks noGrp="1"/>
          </p:cNvSpPr>
          <p:nvPr>
            <p:ph type="title"/>
          </p:nvPr>
        </p:nvSpPr>
        <p:spPr/>
        <p:txBody>
          <a:bodyPr>
            <a:normAutofit fontScale="90000"/>
          </a:bodyPr>
          <a:lstStyle/>
          <a:p>
            <a:r>
              <a:rPr lang="en-US" b="1" dirty="0"/>
              <a:t>SECTION 41</a:t>
            </a:r>
            <a:r>
              <a:rPr lang="en-US" dirty="0"/>
              <a:t> OF THE INDIAN EVIDENCE ACT, 1872 (Contd.)</a:t>
            </a:r>
            <a:endParaRPr lang="en-IN" dirty="0"/>
          </a:p>
        </p:txBody>
      </p:sp>
      <p:sp>
        <p:nvSpPr>
          <p:cNvPr id="3" name="Content Placeholder 2">
            <a:extLst>
              <a:ext uri="{FF2B5EF4-FFF2-40B4-BE49-F238E27FC236}">
                <a16:creationId xmlns:a16="http://schemas.microsoft.com/office/drawing/2014/main" id="{C81F59C3-0581-4E95-A121-3AAA1FD71771}"/>
              </a:ext>
            </a:extLst>
          </p:cNvPr>
          <p:cNvSpPr>
            <a:spLocks noGrp="1"/>
          </p:cNvSpPr>
          <p:nvPr>
            <p:ph idx="1"/>
          </p:nvPr>
        </p:nvSpPr>
        <p:spPr>
          <a:xfrm>
            <a:off x="833120" y="2458720"/>
            <a:ext cx="10495280" cy="3759200"/>
          </a:xfrm>
        </p:spPr>
        <p:txBody>
          <a:bodyPr>
            <a:normAutofit fontScale="85000" lnSpcReduction="20000"/>
          </a:bodyPr>
          <a:lstStyle/>
          <a:p>
            <a:pPr algn="just"/>
            <a:r>
              <a:rPr lang="en-IN" sz="2600" dirty="0"/>
              <a:t>Read as (Part-II): </a:t>
            </a:r>
            <a:r>
              <a:rPr lang="en-US" sz="2600" dirty="0"/>
              <a:t>“Such judgment, order or decree is conclusive proof –</a:t>
            </a:r>
            <a:r>
              <a:rPr lang="en-US" dirty="0"/>
              <a:t> </a:t>
            </a:r>
          </a:p>
          <a:p>
            <a:pPr lvl="1" algn="just"/>
            <a:r>
              <a:rPr lang="en-US" sz="2500" dirty="0"/>
              <a:t>that any legal character which it confers accrued at the time when such judgment, order or decree came into operation;</a:t>
            </a:r>
          </a:p>
          <a:p>
            <a:pPr lvl="1" algn="just"/>
            <a:r>
              <a:rPr lang="en-US" sz="2500" dirty="0"/>
              <a:t>that any legal character, to which it declares any such person to be entitled, accrued to that person at the time when such judgment, order or decree declares it to have accrued to that person; </a:t>
            </a:r>
          </a:p>
          <a:p>
            <a:pPr lvl="1" algn="just"/>
            <a:r>
              <a:rPr lang="en-US" sz="2500" dirty="0"/>
              <a:t>that any legal character which it takes away from any such person ceased at the time from which such judgment, order or decree declared that it had ceased or should cease; and </a:t>
            </a:r>
          </a:p>
          <a:p>
            <a:pPr lvl="1" algn="just"/>
            <a:r>
              <a:rPr lang="en-US" sz="2500" dirty="0"/>
              <a:t>that anything to which it declares any person to be so entitled was the property of that person at the time from which such judgment, order or decree declares that it had been or should be his property.”</a:t>
            </a:r>
            <a:endParaRPr lang="en-IN" sz="2500" dirty="0"/>
          </a:p>
        </p:txBody>
      </p:sp>
    </p:spTree>
    <p:extLst>
      <p:ext uri="{BB962C8B-B14F-4D97-AF65-F5344CB8AC3E}">
        <p14:creationId xmlns:p14="http://schemas.microsoft.com/office/powerpoint/2010/main" val="2996585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CE0D9-EAB5-46E5-86E7-6B4243E78D37}"/>
              </a:ext>
            </a:extLst>
          </p:cNvPr>
          <p:cNvSpPr>
            <a:spLocks noGrp="1"/>
          </p:cNvSpPr>
          <p:nvPr>
            <p:ph idx="4294967295"/>
          </p:nvPr>
        </p:nvSpPr>
        <p:spPr>
          <a:xfrm>
            <a:off x="1295400" y="809943"/>
            <a:ext cx="9601200" cy="5123497"/>
          </a:xfrm>
        </p:spPr>
        <p:txBody>
          <a:bodyPr>
            <a:normAutofit/>
          </a:bodyPr>
          <a:lstStyle/>
          <a:p>
            <a:pPr algn="just"/>
            <a:r>
              <a:rPr lang="en-IN" sz="2800" dirty="0"/>
              <a:t>Section 41, IEA, consists of two parts. The first part makes certain judgments relevant. The second part makes the judgments conclusive evidence of certain matters.</a:t>
            </a:r>
          </a:p>
          <a:p>
            <a:pPr algn="just"/>
            <a:r>
              <a:rPr lang="en-IN" sz="2800" dirty="0"/>
              <a:t>The conditions necessary for making a judgment relevant may be considered under two heads: those having reference to the contents of judgment, and those to the nature of the proceeding in which judgment is sought to be relied upon.</a:t>
            </a:r>
          </a:p>
          <a:p>
            <a:pPr algn="just"/>
            <a:r>
              <a:rPr lang="en-IN" sz="2800" dirty="0"/>
              <a:t>This section deals with judgments </a:t>
            </a:r>
            <a:r>
              <a:rPr lang="en-IN" sz="2800" i="1" dirty="0"/>
              <a:t>in rem</a:t>
            </a:r>
            <a:r>
              <a:rPr lang="en-IN" sz="2800" dirty="0"/>
              <a:t>, i.e., judgments which are conclusive not only against the parties to them, but against the whole world.</a:t>
            </a:r>
          </a:p>
          <a:p>
            <a:pPr algn="just"/>
            <a:endParaRPr lang="en-IN" sz="2800" dirty="0"/>
          </a:p>
        </p:txBody>
      </p:sp>
    </p:spTree>
    <p:extLst>
      <p:ext uri="{BB962C8B-B14F-4D97-AF65-F5344CB8AC3E}">
        <p14:creationId xmlns:p14="http://schemas.microsoft.com/office/powerpoint/2010/main" val="134950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DD35-F582-46A8-9085-5A2E5792E9E1}"/>
              </a:ext>
            </a:extLst>
          </p:cNvPr>
          <p:cNvSpPr>
            <a:spLocks noGrp="1"/>
          </p:cNvSpPr>
          <p:nvPr>
            <p:ph type="title"/>
          </p:nvPr>
        </p:nvSpPr>
        <p:spPr/>
        <p:txBody>
          <a:bodyPr>
            <a:normAutofit fontScale="90000"/>
          </a:bodyPr>
          <a:lstStyle/>
          <a:p>
            <a:r>
              <a:rPr lang="en-IN" b="1" dirty="0"/>
              <a:t>Important definitions for Section 41, IEA</a:t>
            </a:r>
          </a:p>
        </p:txBody>
      </p:sp>
      <p:graphicFrame>
        <p:nvGraphicFramePr>
          <p:cNvPr id="4" name="Content Placeholder 3">
            <a:extLst>
              <a:ext uri="{FF2B5EF4-FFF2-40B4-BE49-F238E27FC236}">
                <a16:creationId xmlns:a16="http://schemas.microsoft.com/office/drawing/2014/main" id="{61487D9C-CCAA-4688-A297-7E9E856ACAF9}"/>
              </a:ext>
            </a:extLst>
          </p:cNvPr>
          <p:cNvGraphicFramePr>
            <a:graphicFrameLocks noGrp="1"/>
          </p:cNvGraphicFramePr>
          <p:nvPr>
            <p:ph idx="1"/>
            <p:extLst>
              <p:ext uri="{D42A27DB-BD31-4B8C-83A1-F6EECF244321}">
                <p14:modId xmlns:p14="http://schemas.microsoft.com/office/powerpoint/2010/main" val="129703776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41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DD35-F582-46A8-9085-5A2E5792E9E1}"/>
              </a:ext>
            </a:extLst>
          </p:cNvPr>
          <p:cNvSpPr>
            <a:spLocks noGrp="1"/>
          </p:cNvSpPr>
          <p:nvPr>
            <p:ph type="title"/>
          </p:nvPr>
        </p:nvSpPr>
        <p:spPr/>
        <p:txBody>
          <a:bodyPr>
            <a:normAutofit fontScale="90000"/>
          </a:bodyPr>
          <a:lstStyle/>
          <a:p>
            <a:r>
              <a:rPr lang="en-IN" b="1" dirty="0"/>
              <a:t>Important definitions for Section 41, IEA (Contd.)</a:t>
            </a:r>
          </a:p>
        </p:txBody>
      </p:sp>
      <p:graphicFrame>
        <p:nvGraphicFramePr>
          <p:cNvPr id="4" name="Content Placeholder 3">
            <a:extLst>
              <a:ext uri="{FF2B5EF4-FFF2-40B4-BE49-F238E27FC236}">
                <a16:creationId xmlns:a16="http://schemas.microsoft.com/office/drawing/2014/main" id="{61487D9C-CCAA-4688-A297-7E9E856ACAF9}"/>
              </a:ext>
            </a:extLst>
          </p:cNvPr>
          <p:cNvGraphicFramePr>
            <a:graphicFrameLocks noGrp="1"/>
          </p:cNvGraphicFramePr>
          <p:nvPr>
            <p:ph idx="1"/>
            <p:extLst>
              <p:ext uri="{D42A27DB-BD31-4B8C-83A1-F6EECF244321}">
                <p14:modId xmlns:p14="http://schemas.microsoft.com/office/powerpoint/2010/main" val="2255894782"/>
              </p:ext>
            </p:extLst>
          </p:nvPr>
        </p:nvGraphicFramePr>
        <p:xfrm>
          <a:off x="1295400" y="2557463"/>
          <a:ext cx="9601200" cy="360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86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7CBBF-6F7D-4507-8EA8-A137C3011AAE}"/>
              </a:ext>
            </a:extLst>
          </p:cNvPr>
          <p:cNvSpPr>
            <a:spLocks noGrp="1"/>
          </p:cNvSpPr>
          <p:nvPr>
            <p:ph type="title"/>
          </p:nvPr>
        </p:nvSpPr>
        <p:spPr>
          <a:xfrm>
            <a:off x="1293811" y="982662"/>
            <a:ext cx="4700589" cy="1777472"/>
          </a:xfrm>
        </p:spPr>
        <p:txBody>
          <a:bodyPr>
            <a:normAutofit/>
          </a:bodyPr>
          <a:lstStyle/>
          <a:p>
            <a:r>
              <a:rPr lang="en-US" sz="3600" b="1" dirty="0"/>
              <a:t>SECTION 112</a:t>
            </a:r>
            <a:r>
              <a:rPr lang="en-US" sz="3600" dirty="0"/>
              <a:t> OF THE INDIAN EVIDENCE ACT, 1872</a:t>
            </a:r>
            <a:endParaRPr lang="en-IN" sz="3200" dirty="0"/>
          </a:p>
        </p:txBody>
      </p:sp>
      <p:sp>
        <p:nvSpPr>
          <p:cNvPr id="6" name="Text Placeholder 5">
            <a:extLst>
              <a:ext uri="{FF2B5EF4-FFF2-40B4-BE49-F238E27FC236}">
                <a16:creationId xmlns:a16="http://schemas.microsoft.com/office/drawing/2014/main" id="{CB536BBD-6DA7-4004-BB6D-0D142EDB9607}"/>
              </a:ext>
            </a:extLst>
          </p:cNvPr>
          <p:cNvSpPr>
            <a:spLocks noGrp="1"/>
          </p:cNvSpPr>
          <p:nvPr>
            <p:ph type="body" sz="half" idx="2"/>
          </p:nvPr>
        </p:nvSpPr>
        <p:spPr>
          <a:xfrm>
            <a:off x="1293811" y="3031065"/>
            <a:ext cx="4700589" cy="2844272"/>
          </a:xfrm>
        </p:spPr>
        <p:txBody>
          <a:bodyPr>
            <a:normAutofit/>
          </a:bodyPr>
          <a:lstStyle/>
          <a:p>
            <a:pPr algn="l"/>
            <a:r>
              <a:rPr lang="en-IN" sz="3200" dirty="0"/>
              <a:t>Section 112, IEA, deals with </a:t>
            </a:r>
            <a:r>
              <a:rPr lang="en-US" sz="3200" b="1" dirty="0"/>
              <a:t>Birth during marriage, conclusive proof of legitimacy.</a:t>
            </a:r>
          </a:p>
          <a:p>
            <a:pPr algn="just"/>
            <a:endParaRPr lang="en-IN" sz="2400" dirty="0"/>
          </a:p>
        </p:txBody>
      </p:sp>
      <p:pic>
        <p:nvPicPr>
          <p:cNvPr id="1026" name="Picture 2">
            <a:extLst>
              <a:ext uri="{FF2B5EF4-FFF2-40B4-BE49-F238E27FC236}">
                <a16:creationId xmlns:a16="http://schemas.microsoft.com/office/drawing/2014/main" id="{3FE14E44-8301-4551-88C7-9BB202A780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70320" y="982662"/>
            <a:ext cx="4527869" cy="489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8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AD5A-FFDF-4DCF-A07E-247C25E32C36}"/>
              </a:ext>
            </a:extLst>
          </p:cNvPr>
          <p:cNvSpPr>
            <a:spLocks noGrp="1"/>
          </p:cNvSpPr>
          <p:nvPr>
            <p:ph type="title"/>
          </p:nvPr>
        </p:nvSpPr>
        <p:spPr>
          <a:xfrm>
            <a:off x="1295402" y="843280"/>
            <a:ext cx="9601196" cy="1442719"/>
          </a:xfrm>
        </p:spPr>
        <p:txBody>
          <a:bodyPr>
            <a:normAutofit/>
          </a:bodyPr>
          <a:lstStyle/>
          <a:p>
            <a:r>
              <a:rPr lang="en-US" b="1" dirty="0"/>
              <a:t>SECTION 112</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CEB63872-E5EC-41F2-BC1C-69801D5872FC}"/>
              </a:ext>
            </a:extLst>
          </p:cNvPr>
          <p:cNvSpPr>
            <a:spLocks noGrp="1"/>
          </p:cNvSpPr>
          <p:nvPr>
            <p:ph idx="1"/>
          </p:nvPr>
        </p:nvSpPr>
        <p:spPr>
          <a:xfrm>
            <a:off x="1295401" y="2556932"/>
            <a:ext cx="9601196" cy="3457788"/>
          </a:xfrm>
        </p:spPr>
        <p:txBody>
          <a:bodyPr>
            <a:normAutofit fontScale="92500" lnSpcReduction="10000"/>
          </a:bodyPr>
          <a:lstStyle/>
          <a:p>
            <a:pPr algn="just"/>
            <a:r>
              <a:rPr lang="en-US" sz="3200" dirty="0"/>
              <a:t>Read as: “The fact that any person was born during the continuance of a valid marriage between his mother and any man, or within two hundred and eighty days after its dissolution, the mother remaining unmarried, shall be conclusive proof that he is the legitimate son of that man, unless it can be shown that the parties to the marriage had no access to each other at any time when he could have been begotten.”</a:t>
            </a:r>
            <a:endParaRPr lang="en-IN" sz="3200" dirty="0"/>
          </a:p>
        </p:txBody>
      </p:sp>
    </p:spTree>
    <p:extLst>
      <p:ext uri="{BB962C8B-B14F-4D97-AF65-F5344CB8AC3E}">
        <p14:creationId xmlns:p14="http://schemas.microsoft.com/office/powerpoint/2010/main" val="78229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98C6A-8971-42C0-8A93-AB71777FB3FE}"/>
              </a:ext>
            </a:extLst>
          </p:cNvPr>
          <p:cNvSpPr>
            <a:spLocks noGrp="1"/>
          </p:cNvSpPr>
          <p:nvPr>
            <p:ph idx="4294967295"/>
          </p:nvPr>
        </p:nvSpPr>
        <p:spPr>
          <a:xfrm>
            <a:off x="1295400" y="911543"/>
            <a:ext cx="9601200" cy="5011737"/>
          </a:xfrm>
        </p:spPr>
        <p:txBody>
          <a:bodyPr>
            <a:normAutofit/>
          </a:bodyPr>
          <a:lstStyle/>
          <a:p>
            <a:pPr algn="just"/>
            <a:r>
              <a:rPr lang="en-US" dirty="0"/>
              <a:t>The section is based on maxim </a:t>
            </a:r>
            <a:r>
              <a:rPr lang="en-US" i="1" dirty="0"/>
              <a:t>pater rest quern </a:t>
            </a:r>
            <a:r>
              <a:rPr lang="en-US" i="1" dirty="0" err="1"/>
              <a:t>nuptioe</a:t>
            </a:r>
            <a:r>
              <a:rPr lang="en-US" dirty="0"/>
              <a:t> (he is the father whom the marriage indicates).</a:t>
            </a:r>
          </a:p>
          <a:p>
            <a:pPr algn="just"/>
            <a:r>
              <a:rPr lang="en-US" dirty="0"/>
              <a:t>The sprit behind Section 112 is that once valid marriage is proved there is strong presumption about the legitimacy of children born during wedlock.</a:t>
            </a:r>
          </a:p>
          <a:p>
            <a:pPr algn="just"/>
            <a:r>
              <a:rPr lang="en-US" dirty="0"/>
              <a:t>Section 112 is </a:t>
            </a:r>
            <a:r>
              <a:rPr lang="en-US" u="sng" dirty="0"/>
              <a:t>based on presumption of public morality and public policy</a:t>
            </a:r>
            <a:r>
              <a:rPr lang="en-US" dirty="0"/>
              <a:t>. “It is a presumption founded upon public policy which requires that every child born during wedlock shall be deemed to be legitimate unless the contrary is proved.” The effect of this section is that a child born as the result of sexual intercourse between husband and wife is conclusively presumed to be their child. this presumption cannot be discarded by the mere chances of probabilities or any circumstance creating doubt.</a:t>
            </a:r>
          </a:p>
          <a:p>
            <a:pPr algn="just"/>
            <a:endParaRPr lang="en-US" dirty="0"/>
          </a:p>
          <a:p>
            <a:pPr algn="just"/>
            <a:endParaRPr lang="en-US" dirty="0"/>
          </a:p>
          <a:p>
            <a:pPr algn="just"/>
            <a:endParaRPr lang="en-IN" dirty="0"/>
          </a:p>
        </p:txBody>
      </p:sp>
    </p:spTree>
    <p:extLst>
      <p:ext uri="{BB962C8B-B14F-4D97-AF65-F5344CB8AC3E}">
        <p14:creationId xmlns:p14="http://schemas.microsoft.com/office/powerpoint/2010/main" val="3003061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98C6A-8971-42C0-8A93-AB71777FB3FE}"/>
              </a:ext>
            </a:extLst>
          </p:cNvPr>
          <p:cNvSpPr>
            <a:spLocks noGrp="1"/>
          </p:cNvSpPr>
          <p:nvPr>
            <p:ph idx="4294967295"/>
          </p:nvPr>
        </p:nvSpPr>
        <p:spPr>
          <a:xfrm>
            <a:off x="1295400" y="911543"/>
            <a:ext cx="9601200" cy="5011737"/>
          </a:xfrm>
        </p:spPr>
        <p:txBody>
          <a:bodyPr/>
          <a:lstStyle/>
          <a:p>
            <a:pPr algn="just"/>
            <a:r>
              <a:rPr lang="en-US" sz="2800" dirty="0"/>
              <a:t>Section 112 has no application where maternity is in dispute and not paternity.</a:t>
            </a:r>
          </a:p>
          <a:p>
            <a:pPr algn="just"/>
            <a:r>
              <a:rPr lang="en-US" sz="2800" dirty="0"/>
              <a:t>Proof of non-access at time when child could have been begotten is only outlet to escape </a:t>
            </a:r>
            <a:r>
              <a:rPr lang="en-US" sz="2800" dirty="0" err="1"/>
              <a:t>vigour</a:t>
            </a:r>
            <a:r>
              <a:rPr lang="en-US" sz="2800" dirty="0"/>
              <a:t> of conclusive presumption. “Non-access” refers to the non-existence of opportunities for sexual intercourse.</a:t>
            </a:r>
          </a:p>
          <a:p>
            <a:pPr algn="just"/>
            <a:r>
              <a:rPr lang="en-US" sz="2800" dirty="0"/>
              <a:t>The presumption of legitimacy of child depends upon effective access between the mother and the father. The burden of proving illegitimacy is on the husband who has to establish that he had no opportunity to access with the wife when the child was begotten.</a:t>
            </a:r>
            <a:endParaRPr lang="en-US" dirty="0"/>
          </a:p>
          <a:p>
            <a:pPr algn="just"/>
            <a:endParaRPr lang="en-US" dirty="0"/>
          </a:p>
          <a:p>
            <a:pPr algn="just"/>
            <a:endParaRPr lang="en-US" dirty="0"/>
          </a:p>
          <a:p>
            <a:pPr algn="just"/>
            <a:endParaRPr lang="en-US" dirty="0"/>
          </a:p>
          <a:p>
            <a:pPr algn="just"/>
            <a:endParaRPr lang="en-IN" dirty="0"/>
          </a:p>
        </p:txBody>
      </p:sp>
    </p:spTree>
    <p:extLst>
      <p:ext uri="{BB962C8B-B14F-4D97-AF65-F5344CB8AC3E}">
        <p14:creationId xmlns:p14="http://schemas.microsoft.com/office/powerpoint/2010/main" val="3252911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98C6A-8971-42C0-8A93-AB71777FB3FE}"/>
              </a:ext>
            </a:extLst>
          </p:cNvPr>
          <p:cNvSpPr>
            <a:spLocks noGrp="1"/>
          </p:cNvSpPr>
          <p:nvPr>
            <p:ph idx="4294967295"/>
          </p:nvPr>
        </p:nvSpPr>
        <p:spPr>
          <a:xfrm>
            <a:off x="1295400" y="911543"/>
            <a:ext cx="9601200" cy="5011737"/>
          </a:xfrm>
        </p:spPr>
        <p:txBody>
          <a:bodyPr>
            <a:normAutofit fontScale="85000" lnSpcReduction="20000"/>
          </a:bodyPr>
          <a:lstStyle/>
          <a:p>
            <a:pPr marL="0" indent="0" algn="ctr">
              <a:buNone/>
            </a:pPr>
            <a:r>
              <a:rPr lang="en-US" sz="3800" b="1" dirty="0"/>
              <a:t>DNA TESTING TO ASCERTAIN PATERNITY</a:t>
            </a:r>
            <a:endParaRPr lang="en-US" sz="3300" b="1" dirty="0"/>
          </a:p>
          <a:p>
            <a:pPr algn="just"/>
            <a:endParaRPr lang="en-US" sz="2800" dirty="0"/>
          </a:p>
          <a:p>
            <a:pPr algn="just"/>
            <a:r>
              <a:rPr lang="en-US" sz="2800" dirty="0"/>
              <a:t>DNA Tests are conclusive evidence admissible under the Indian Legal System. The introduction of DNA technology, however, has faced extensive criticism and has been said to violate Article 21 (Right to Privacy) and Article 20(3) (Right Against Self-Incrimination) of the Indian Constitution.</a:t>
            </a:r>
          </a:p>
          <a:p>
            <a:pPr algn="just"/>
            <a:r>
              <a:rPr lang="en-US" sz="2800" i="1" dirty="0"/>
              <a:t>Gautam Kundu</a:t>
            </a:r>
            <a:r>
              <a:rPr lang="en-US" sz="2800" dirty="0"/>
              <a:t> v. </a:t>
            </a:r>
            <a:r>
              <a:rPr lang="en-US" sz="2800" i="1" dirty="0"/>
              <a:t>State of West Bengal</a:t>
            </a:r>
            <a:r>
              <a:rPr lang="en-US" sz="2800" dirty="0"/>
              <a:t>, </a:t>
            </a:r>
            <a:r>
              <a:rPr lang="en-IN" sz="2800" dirty="0"/>
              <a:t>AIR 1993 SC 2295</a:t>
            </a:r>
            <a:endParaRPr lang="en-US" sz="2800" dirty="0"/>
          </a:p>
          <a:p>
            <a:pPr lvl="1" algn="just">
              <a:buFont typeface="Wingdings" panose="05000000000000000000" pitchFamily="2" charset="2"/>
              <a:buChar char="v"/>
            </a:pPr>
            <a:r>
              <a:rPr lang="en-US" sz="2800" dirty="0"/>
              <a:t>The Supreme Court held in this case that (a) Courts cannot order a blood test as a matter of course,   (b) There should exist a prima facie case in that the husband must establish ‘non-access’ in order to dispel the presumption arising under section 112 before a test can be ordered, and (c) The Court should carefully analyze with respect to what might be the outcome of requesting the blood test; whether it will have the impact of marking a child as a bastard and the mother as an unchaste woman.</a:t>
            </a:r>
            <a:endParaRPr lang="en-US" dirty="0"/>
          </a:p>
          <a:p>
            <a:pPr algn="just"/>
            <a:endParaRPr lang="en-US" dirty="0"/>
          </a:p>
          <a:p>
            <a:pPr algn="just"/>
            <a:endParaRPr lang="en-US" dirty="0"/>
          </a:p>
          <a:p>
            <a:pPr algn="just"/>
            <a:endParaRPr lang="en-IN" dirty="0"/>
          </a:p>
        </p:txBody>
      </p:sp>
    </p:spTree>
    <p:extLst>
      <p:ext uri="{BB962C8B-B14F-4D97-AF65-F5344CB8AC3E}">
        <p14:creationId xmlns:p14="http://schemas.microsoft.com/office/powerpoint/2010/main" val="424273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CC28E6-0BBD-4AC0-AD61-04C471E15ABA}"/>
              </a:ext>
            </a:extLst>
          </p:cNvPr>
          <p:cNvGraphicFramePr>
            <a:graphicFrameLocks noGrp="1"/>
          </p:cNvGraphicFramePr>
          <p:nvPr>
            <p:ph idx="4294967295"/>
            <p:extLst>
              <p:ext uri="{D42A27DB-BD31-4B8C-83A1-F6EECF244321}">
                <p14:modId xmlns:p14="http://schemas.microsoft.com/office/powerpoint/2010/main" val="112356343"/>
              </p:ext>
            </p:extLst>
          </p:nvPr>
        </p:nvGraphicFramePr>
        <p:xfrm>
          <a:off x="6007100" y="982662"/>
          <a:ext cx="5470525" cy="489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F4EE2517-C210-422F-BBB0-B331A72A9ABA}"/>
              </a:ext>
            </a:extLst>
          </p:cNvPr>
          <p:cNvSpPr>
            <a:spLocks noGrp="1"/>
          </p:cNvSpPr>
          <p:nvPr>
            <p:ph type="body" sz="half" idx="4294967295"/>
          </p:nvPr>
        </p:nvSpPr>
        <p:spPr>
          <a:xfrm>
            <a:off x="809624" y="752476"/>
            <a:ext cx="4981576" cy="5486400"/>
          </a:xfrm>
        </p:spPr>
        <p:txBody>
          <a:bodyPr>
            <a:normAutofit fontScale="77500" lnSpcReduction="20000"/>
          </a:bodyPr>
          <a:lstStyle/>
          <a:p>
            <a:pPr marL="0" indent="0" algn="just">
              <a:buNone/>
            </a:pPr>
            <a:r>
              <a:rPr lang="en-US" sz="2700" b="1" u="sng" dirty="0"/>
              <a:t>Presumptions are of 2 types</a:t>
            </a:r>
            <a:r>
              <a:rPr lang="en-US" sz="2700" b="1" dirty="0"/>
              <a:t>:</a:t>
            </a:r>
            <a:r>
              <a:rPr lang="en-US" sz="2700" dirty="0"/>
              <a:t> </a:t>
            </a:r>
          </a:p>
          <a:p>
            <a:pPr marL="0" indent="0" algn="just">
              <a:buNone/>
            </a:pPr>
            <a:r>
              <a:rPr lang="en-US" sz="2700" dirty="0"/>
              <a:t>Presumptions of Fact and Presumptions of Law.</a:t>
            </a:r>
            <a:r>
              <a:rPr lang="en-IN" sz="2700" dirty="0"/>
              <a:t> </a:t>
            </a:r>
          </a:p>
          <a:p>
            <a:pPr marL="0" indent="0" algn="just">
              <a:buNone/>
            </a:pPr>
            <a:r>
              <a:rPr lang="en-IN" sz="2700" b="1" i="1" dirty="0"/>
              <a:t>Presumptions of Fact</a:t>
            </a:r>
            <a:r>
              <a:rPr lang="en-IN" sz="2700" dirty="0"/>
              <a:t> are always permissive, rebuttable and do not constitute a branch of jurisprudence. They are indicated in the IEA by the expression ‘</a:t>
            </a:r>
            <a:r>
              <a:rPr lang="en-IN" sz="2700" i="1" dirty="0"/>
              <a:t>may presume</a:t>
            </a:r>
            <a:r>
              <a:rPr lang="en-IN" sz="2700" dirty="0"/>
              <a:t>’ (</a:t>
            </a:r>
            <a:r>
              <a:rPr lang="en-IN" sz="2700" u="sng" dirty="0"/>
              <a:t>refer sections 86-88, 90 and 114</a:t>
            </a:r>
            <a:r>
              <a:rPr lang="en-IN" sz="2700" dirty="0"/>
              <a:t>).</a:t>
            </a:r>
          </a:p>
          <a:p>
            <a:pPr marL="0" indent="0" algn="just">
              <a:buNone/>
            </a:pPr>
            <a:r>
              <a:rPr lang="en-IN" sz="2700" b="1" i="1" dirty="0"/>
              <a:t>Presumptions of Law</a:t>
            </a:r>
            <a:r>
              <a:rPr lang="en-IN" sz="2700" dirty="0"/>
              <a:t> are always obligatory, may be rebuttable or irrebuttable, and constitute a branch of jurisprudence.</a:t>
            </a:r>
          </a:p>
          <a:p>
            <a:pPr marL="0" indent="0" algn="just">
              <a:buNone/>
            </a:pPr>
            <a:r>
              <a:rPr lang="en-IN" b="1" dirty="0">
                <a:solidFill>
                  <a:srgbClr val="FF0000"/>
                </a:solidFill>
              </a:rPr>
              <a:t>Rebuttable Presumptions of Law</a:t>
            </a:r>
            <a:r>
              <a:rPr lang="en-IN" dirty="0"/>
              <a:t> are indicated in the IEA by the expression ‘</a:t>
            </a:r>
            <a:r>
              <a:rPr lang="en-IN" i="1" dirty="0"/>
              <a:t>shall presume</a:t>
            </a:r>
            <a:r>
              <a:rPr lang="en-IN" dirty="0"/>
              <a:t>’ (</a:t>
            </a:r>
            <a:r>
              <a:rPr lang="en-IN" u="sng" dirty="0"/>
              <a:t>refer sections 79-85, 89 and 105</a:t>
            </a:r>
            <a:r>
              <a:rPr lang="en-IN" dirty="0"/>
              <a:t>).</a:t>
            </a:r>
          </a:p>
          <a:p>
            <a:pPr marL="0" indent="0" algn="just">
              <a:buNone/>
            </a:pPr>
            <a:r>
              <a:rPr lang="en-IN" b="1" dirty="0">
                <a:solidFill>
                  <a:srgbClr val="FF0000"/>
                </a:solidFill>
              </a:rPr>
              <a:t>Irrebuttable Presumptions of Law</a:t>
            </a:r>
            <a:r>
              <a:rPr lang="en-IN" dirty="0"/>
              <a:t> are indicated in the IEA by the expression ‘</a:t>
            </a:r>
            <a:r>
              <a:rPr lang="en-IN" i="1" dirty="0"/>
              <a:t>conclusive proof</a:t>
            </a:r>
            <a:r>
              <a:rPr lang="en-IN" dirty="0"/>
              <a:t>’ (</a:t>
            </a:r>
            <a:r>
              <a:rPr lang="en-IN" u="sng" dirty="0"/>
              <a:t>refer sections 41, 112 and 113</a:t>
            </a:r>
            <a:r>
              <a:rPr lang="en-IN" dirty="0"/>
              <a:t>).</a:t>
            </a:r>
          </a:p>
          <a:p>
            <a:pPr marL="0" indent="0" algn="just">
              <a:buNone/>
            </a:pPr>
            <a:endParaRPr lang="en-IN" dirty="0"/>
          </a:p>
          <a:p>
            <a:pPr marL="0" indent="0" algn="just">
              <a:buNone/>
            </a:pPr>
            <a:endParaRPr lang="en-US" dirty="0"/>
          </a:p>
        </p:txBody>
      </p:sp>
    </p:spTree>
    <p:extLst>
      <p:ext uri="{BB962C8B-B14F-4D97-AF65-F5344CB8AC3E}">
        <p14:creationId xmlns:p14="http://schemas.microsoft.com/office/powerpoint/2010/main" val="2380773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18711-648D-4F16-B0AA-3B53C8A054CD}"/>
              </a:ext>
            </a:extLst>
          </p:cNvPr>
          <p:cNvSpPr>
            <a:spLocks noGrp="1"/>
          </p:cNvSpPr>
          <p:nvPr>
            <p:ph idx="4294967295"/>
          </p:nvPr>
        </p:nvSpPr>
        <p:spPr>
          <a:xfrm>
            <a:off x="975360" y="812801"/>
            <a:ext cx="10281920" cy="5262880"/>
          </a:xfrm>
        </p:spPr>
        <p:txBody>
          <a:bodyPr>
            <a:normAutofit/>
          </a:bodyPr>
          <a:lstStyle/>
          <a:p>
            <a:pPr algn="just"/>
            <a:r>
              <a:rPr lang="en-US" dirty="0"/>
              <a:t>The DNA Test for proving paternity of the child can be ordered in exceptional and deserving cases only if it is in the interest of child. DNA Test cannot be ordered as a matter of course in every case. It is permissible in exception case. The use of DNA test can be resorted to only if such test is eminently needed.</a:t>
            </a:r>
          </a:p>
          <a:p>
            <a:pPr algn="just"/>
            <a:r>
              <a:rPr lang="en-US" i="1" dirty="0"/>
              <a:t>Sharda</a:t>
            </a:r>
            <a:r>
              <a:rPr lang="en-US" dirty="0"/>
              <a:t> v. </a:t>
            </a:r>
            <a:r>
              <a:rPr lang="en-US" i="1" dirty="0" err="1"/>
              <a:t>Dharmpal</a:t>
            </a:r>
            <a:r>
              <a:rPr lang="en-US" dirty="0"/>
              <a:t>, </a:t>
            </a:r>
            <a:r>
              <a:rPr lang="en-IN" dirty="0"/>
              <a:t>(2003) 4 SCC 493</a:t>
            </a:r>
          </a:p>
          <a:p>
            <a:pPr lvl="1" algn="just">
              <a:buFont typeface="Wingdings" panose="05000000000000000000" pitchFamily="2" charset="2"/>
              <a:buChar char="v"/>
            </a:pPr>
            <a:r>
              <a:rPr lang="en-US" sz="2200" dirty="0"/>
              <a:t>Supreme Court held that (a) A matrimonial court has the authority to direct a person to submit to medical tests, (b) Such an order of the Court will not violate a person’s Right to Personal Liberty under Article 21 of the Indian Constitution, and (c) The Court must exercise this authority only if the applicant has a strong prima facie case and there is sufficient material before the Court.</a:t>
            </a:r>
          </a:p>
          <a:p>
            <a:pPr lvl="1" algn="just">
              <a:buFont typeface="Wingdings" panose="05000000000000000000" pitchFamily="2" charset="2"/>
              <a:buChar char="v"/>
            </a:pPr>
            <a:r>
              <a:rPr lang="en-US" sz="2200" dirty="0"/>
              <a:t>The Court also stated that if despite the order of the Court, the respondent does not submit himself to medical examination, the court will be entitled to draw an adverse inference against him.</a:t>
            </a:r>
            <a:endParaRPr lang="en-IN" sz="2200" dirty="0"/>
          </a:p>
        </p:txBody>
      </p:sp>
    </p:spTree>
    <p:extLst>
      <p:ext uri="{BB962C8B-B14F-4D97-AF65-F5344CB8AC3E}">
        <p14:creationId xmlns:p14="http://schemas.microsoft.com/office/powerpoint/2010/main" val="340787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18711-648D-4F16-B0AA-3B53C8A054CD}"/>
              </a:ext>
            </a:extLst>
          </p:cNvPr>
          <p:cNvSpPr>
            <a:spLocks noGrp="1"/>
          </p:cNvSpPr>
          <p:nvPr>
            <p:ph idx="4294967295"/>
          </p:nvPr>
        </p:nvSpPr>
        <p:spPr>
          <a:xfrm>
            <a:off x="660400" y="812801"/>
            <a:ext cx="10647680" cy="5262880"/>
          </a:xfrm>
        </p:spPr>
        <p:txBody>
          <a:bodyPr>
            <a:normAutofit fontScale="92500" lnSpcReduction="20000"/>
          </a:bodyPr>
          <a:lstStyle/>
          <a:p>
            <a:pPr algn="just"/>
            <a:r>
              <a:rPr lang="en-IN" sz="2600" i="1" dirty="0" err="1"/>
              <a:t>Dipanwita</a:t>
            </a:r>
            <a:r>
              <a:rPr lang="en-IN" sz="2600" i="1" dirty="0"/>
              <a:t> Roy</a:t>
            </a:r>
            <a:r>
              <a:rPr lang="en-IN" sz="2600" dirty="0"/>
              <a:t> v. </a:t>
            </a:r>
            <a:r>
              <a:rPr lang="en-IN" sz="2600" i="1" dirty="0" err="1"/>
              <a:t>Ronobroto</a:t>
            </a:r>
            <a:r>
              <a:rPr lang="en-IN" sz="2600" i="1" dirty="0"/>
              <a:t> Roy</a:t>
            </a:r>
            <a:r>
              <a:rPr lang="en-IN" sz="2600" dirty="0"/>
              <a:t>, AIR 2015 SC 418</a:t>
            </a:r>
            <a:r>
              <a:rPr lang="en-IN" dirty="0"/>
              <a:t> 	</a:t>
            </a:r>
          </a:p>
          <a:p>
            <a:pPr lvl="1" algn="just">
              <a:buFont typeface="Wingdings" panose="05000000000000000000" pitchFamily="2" charset="2"/>
              <a:buChar char="v"/>
            </a:pPr>
            <a:r>
              <a:rPr lang="en-IN" sz="2400" u="sng" dirty="0"/>
              <a:t>Facts</a:t>
            </a:r>
            <a:r>
              <a:rPr lang="en-IN" sz="2400" dirty="0"/>
              <a:t>: </a:t>
            </a:r>
            <a:r>
              <a:rPr lang="en-US" sz="2400" dirty="0"/>
              <a:t>The husband sought divorce from his wife due to alleged infidelity by her and had also named the person who had fathered the child born to his wife, thereby making an application for DNA test to prove the paternity of the child in order to prove the alleged infidelity. </a:t>
            </a:r>
          </a:p>
          <a:p>
            <a:pPr lvl="1" algn="just">
              <a:buFont typeface="Wingdings" panose="05000000000000000000" pitchFamily="2" charset="2"/>
              <a:buChar char="v"/>
            </a:pPr>
            <a:r>
              <a:rPr lang="en-US" sz="2400" dirty="0"/>
              <a:t>The Court, hence explained the importance of DNA test by stating that DNA testing is the most legitimate and scientifically perfect means, which the husband could use, to establish his assertion of infidelity. The Court also said that DNA test should also simultaneously be taken as the most authentic, rightful and correct means also with the wife, for her to rebut the assertions made by the husband, and to establish that she had not been unfaithful, adulterous or disloyal.</a:t>
            </a:r>
          </a:p>
          <a:p>
            <a:pPr lvl="1" algn="just">
              <a:buFont typeface="Wingdings" panose="05000000000000000000" pitchFamily="2" charset="2"/>
              <a:buChar char="v"/>
            </a:pPr>
            <a:r>
              <a:rPr lang="en-US" sz="2400" dirty="0"/>
              <a:t>Deciding the issue of proving infidelity of a spouse, court held that DNA test can be conducted to determine the veracity of the allegations of adultery. However, considering the fact that the said test will automatically determine the issue of legitimacy, the Court held that the presumption of legitimacy as given under Section 112 of IEA will not be disturbed and that if the direction to hold such a test can be avoided, it should be so avoided as the legitimacy of the child should not be put to peril.</a:t>
            </a:r>
            <a:endParaRPr lang="en-IN" dirty="0"/>
          </a:p>
          <a:p>
            <a:pPr lvl="1" algn="just">
              <a:buFont typeface="Wingdings" panose="05000000000000000000" pitchFamily="2" charset="2"/>
              <a:buChar char="v"/>
            </a:pPr>
            <a:endParaRPr lang="en-IN" sz="2200" dirty="0"/>
          </a:p>
        </p:txBody>
      </p:sp>
    </p:spTree>
    <p:extLst>
      <p:ext uri="{BB962C8B-B14F-4D97-AF65-F5344CB8AC3E}">
        <p14:creationId xmlns:p14="http://schemas.microsoft.com/office/powerpoint/2010/main" val="2095432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18711-648D-4F16-B0AA-3B53C8A054CD}"/>
              </a:ext>
            </a:extLst>
          </p:cNvPr>
          <p:cNvSpPr>
            <a:spLocks noGrp="1"/>
          </p:cNvSpPr>
          <p:nvPr>
            <p:ph idx="4294967295"/>
          </p:nvPr>
        </p:nvSpPr>
        <p:spPr>
          <a:xfrm>
            <a:off x="660400" y="812801"/>
            <a:ext cx="10647680" cy="5262880"/>
          </a:xfrm>
        </p:spPr>
        <p:txBody>
          <a:bodyPr>
            <a:normAutofit/>
          </a:bodyPr>
          <a:lstStyle/>
          <a:p>
            <a:pPr algn="just"/>
            <a:r>
              <a:rPr lang="en-IN" sz="2600" i="1" dirty="0" err="1"/>
              <a:t>Dipanwita</a:t>
            </a:r>
            <a:r>
              <a:rPr lang="en-IN" sz="2600" i="1" dirty="0"/>
              <a:t> Roy</a:t>
            </a:r>
            <a:r>
              <a:rPr lang="en-IN" sz="2600" dirty="0"/>
              <a:t> v. </a:t>
            </a:r>
            <a:r>
              <a:rPr lang="en-IN" sz="2600" i="1" dirty="0" err="1"/>
              <a:t>Ronobroto</a:t>
            </a:r>
            <a:r>
              <a:rPr lang="en-IN" sz="2600" i="1" dirty="0"/>
              <a:t> Roy</a:t>
            </a:r>
            <a:r>
              <a:rPr lang="en-IN" sz="2600" dirty="0"/>
              <a:t>, AIR 2015 SC 418</a:t>
            </a:r>
            <a:r>
              <a:rPr lang="en-IN" dirty="0"/>
              <a:t> (Contd.)	</a:t>
            </a:r>
          </a:p>
          <a:p>
            <a:pPr lvl="1" algn="just">
              <a:buFont typeface="Wingdings" panose="05000000000000000000" pitchFamily="2" charset="2"/>
              <a:buChar char="v"/>
            </a:pPr>
            <a:r>
              <a:rPr lang="en-US" sz="2400" dirty="0"/>
              <a:t>The Court, hence, held that the wife shall be given the liberty to comply with or disregard the order of DNA test and in case, she declines to undergo the said test, the Court shall draw presumption as per Illustration (h) of Section 114 of the Evidence Act, 1872.</a:t>
            </a:r>
          </a:p>
          <a:p>
            <a:pPr lvl="1" algn="just">
              <a:buFont typeface="Wingdings" panose="05000000000000000000" pitchFamily="2" charset="2"/>
              <a:buChar char="v"/>
            </a:pPr>
            <a:r>
              <a:rPr lang="en-US" sz="2400" u="sng" dirty="0"/>
              <a:t>Illustration (h) of Section 114, IEA</a:t>
            </a:r>
            <a:r>
              <a:rPr lang="en-US" sz="2400" dirty="0"/>
              <a:t>: The court may presume “that if a man refuses to answer a question which he is not compelled to answer by law, the answer, if given, would be unfavorable to him”</a:t>
            </a:r>
            <a:r>
              <a:rPr lang="en-IN" sz="2400" dirty="0"/>
              <a:t>.</a:t>
            </a:r>
            <a:endParaRPr lang="en-IN" u="sng" dirty="0"/>
          </a:p>
        </p:txBody>
      </p:sp>
    </p:spTree>
    <p:extLst>
      <p:ext uri="{BB962C8B-B14F-4D97-AF65-F5344CB8AC3E}">
        <p14:creationId xmlns:p14="http://schemas.microsoft.com/office/powerpoint/2010/main" val="3852611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AD5A-FFDF-4DCF-A07E-247C25E32C36}"/>
              </a:ext>
            </a:extLst>
          </p:cNvPr>
          <p:cNvSpPr>
            <a:spLocks noGrp="1"/>
          </p:cNvSpPr>
          <p:nvPr>
            <p:ph type="title"/>
          </p:nvPr>
        </p:nvSpPr>
        <p:spPr/>
        <p:txBody>
          <a:bodyPr>
            <a:normAutofit fontScale="90000"/>
          </a:bodyPr>
          <a:lstStyle/>
          <a:p>
            <a:r>
              <a:rPr lang="en-US" b="1" dirty="0"/>
              <a:t>SECTION 113</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CEB63872-E5EC-41F2-BC1C-69801D5872FC}"/>
              </a:ext>
            </a:extLst>
          </p:cNvPr>
          <p:cNvSpPr>
            <a:spLocks noGrp="1"/>
          </p:cNvSpPr>
          <p:nvPr>
            <p:ph idx="1"/>
          </p:nvPr>
        </p:nvSpPr>
        <p:spPr/>
        <p:txBody>
          <a:bodyPr>
            <a:normAutofit/>
          </a:bodyPr>
          <a:lstStyle/>
          <a:p>
            <a:pPr algn="just"/>
            <a:r>
              <a:rPr lang="en-IN" sz="2800" dirty="0"/>
              <a:t>Section 113, IEA, deals with </a:t>
            </a:r>
            <a:r>
              <a:rPr lang="en-US" sz="2800" b="1" dirty="0"/>
              <a:t>Proof of cession of territory.</a:t>
            </a:r>
          </a:p>
          <a:p>
            <a:pPr algn="just"/>
            <a:r>
              <a:rPr lang="en-US" sz="2800" dirty="0"/>
              <a:t>Read as: “A notification in the Official Gazette that any portion of British territory has [before the commencement of Part III of the Government of India Act, 1935] been ceded to any Native State, Prince or Ruler, shall be conclusive proof that a valid cession of such territory took place at the date mentioned in such notification.”</a:t>
            </a:r>
            <a:endParaRPr lang="en-IN" sz="2800" dirty="0"/>
          </a:p>
        </p:txBody>
      </p:sp>
    </p:spTree>
    <p:extLst>
      <p:ext uri="{BB962C8B-B14F-4D97-AF65-F5344CB8AC3E}">
        <p14:creationId xmlns:p14="http://schemas.microsoft.com/office/powerpoint/2010/main" val="1304925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BA904-D4D6-49CD-8EF4-A394DD805703}"/>
              </a:ext>
            </a:extLst>
          </p:cNvPr>
          <p:cNvSpPr>
            <a:spLocks noGrp="1"/>
          </p:cNvSpPr>
          <p:nvPr>
            <p:ph idx="4294967295"/>
          </p:nvPr>
        </p:nvSpPr>
        <p:spPr>
          <a:xfrm>
            <a:off x="1295400" y="1063943"/>
            <a:ext cx="9601200" cy="4727257"/>
          </a:xfrm>
        </p:spPr>
        <p:txBody>
          <a:bodyPr>
            <a:normAutofit/>
          </a:bodyPr>
          <a:lstStyle/>
          <a:p>
            <a:pPr algn="just"/>
            <a:r>
              <a:rPr lang="en-US" sz="2800" dirty="0"/>
              <a:t>Section 113 provides that if a notification in an official gazette that a portion of British territory has been ceded to any native state before commencement of Part III of the Government of India Act, 1935 the notification is a conclusive proof and no court has any power to make any enquiry about cession. </a:t>
            </a:r>
            <a:r>
              <a:rPr lang="en-US" sz="2800" u="sng" dirty="0"/>
              <a:t>This section now is obsolete. It is hardly of any use in the present form.</a:t>
            </a:r>
            <a:endParaRPr lang="en-IN" sz="2800" u="sng" dirty="0"/>
          </a:p>
        </p:txBody>
      </p:sp>
    </p:spTree>
    <p:extLst>
      <p:ext uri="{BB962C8B-B14F-4D97-AF65-F5344CB8AC3E}">
        <p14:creationId xmlns:p14="http://schemas.microsoft.com/office/powerpoint/2010/main" val="2637171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50C3-2EEB-4416-A272-4B72B70D8E27}"/>
              </a:ext>
            </a:extLst>
          </p:cNvPr>
          <p:cNvSpPr>
            <a:spLocks noGrp="1"/>
          </p:cNvSpPr>
          <p:nvPr>
            <p:ph type="title"/>
          </p:nvPr>
        </p:nvSpPr>
        <p:spPr/>
        <p:txBody>
          <a:bodyPr>
            <a:normAutofit/>
          </a:bodyPr>
          <a:lstStyle/>
          <a:p>
            <a:r>
              <a:rPr lang="en-US" sz="5400" b="1" dirty="0"/>
              <a:t>THANK YOU!</a:t>
            </a:r>
            <a:br>
              <a:rPr lang="en-US" dirty="0"/>
            </a:br>
            <a:endParaRPr lang="en-IN" dirty="0"/>
          </a:p>
        </p:txBody>
      </p:sp>
      <p:sp>
        <p:nvSpPr>
          <p:cNvPr id="3" name="Text Placeholder 2">
            <a:extLst>
              <a:ext uri="{FF2B5EF4-FFF2-40B4-BE49-F238E27FC236}">
                <a16:creationId xmlns:a16="http://schemas.microsoft.com/office/drawing/2014/main" id="{881D0FDD-1721-4E85-8517-4DFCF2BB0D2D}"/>
              </a:ext>
            </a:extLst>
          </p:cNvPr>
          <p:cNvSpPr>
            <a:spLocks noGrp="1"/>
          </p:cNvSpPr>
          <p:nvPr>
            <p:ph type="body" idx="1"/>
          </p:nvPr>
        </p:nvSpPr>
        <p:spPr/>
        <p:txBody>
          <a:bodyPr>
            <a:normAutofit/>
          </a:bodyPr>
          <a:lstStyle/>
          <a:p>
            <a:r>
              <a:rPr lang="en-US" sz="2400" dirty="0"/>
              <a:t>Please send your feedback and questions (if any).</a:t>
            </a:r>
            <a:endParaRPr lang="en-IN" sz="2400" dirty="0"/>
          </a:p>
        </p:txBody>
      </p:sp>
    </p:spTree>
    <p:extLst>
      <p:ext uri="{BB962C8B-B14F-4D97-AF65-F5344CB8AC3E}">
        <p14:creationId xmlns:p14="http://schemas.microsoft.com/office/powerpoint/2010/main" val="91547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AD33-E0AF-4AFD-962E-DCF00C08EABE}"/>
              </a:ext>
            </a:extLst>
          </p:cNvPr>
          <p:cNvSpPr>
            <a:spLocks noGrp="1"/>
          </p:cNvSpPr>
          <p:nvPr>
            <p:ph type="title"/>
          </p:nvPr>
        </p:nvSpPr>
        <p:spPr/>
        <p:txBody>
          <a:bodyPr>
            <a:noAutofit/>
          </a:bodyPr>
          <a:lstStyle/>
          <a:p>
            <a:r>
              <a:rPr lang="en-US" sz="4000" b="1" dirty="0"/>
              <a:t>SECTION 4</a:t>
            </a:r>
            <a:r>
              <a:rPr lang="en-US" sz="4000" dirty="0"/>
              <a:t> OF THE INDIAN EVIDENCE ACT, 1872</a:t>
            </a:r>
            <a:endParaRPr lang="en-IN" sz="4000" dirty="0"/>
          </a:p>
        </p:txBody>
      </p:sp>
      <p:sp>
        <p:nvSpPr>
          <p:cNvPr id="3" name="Content Placeholder 2">
            <a:extLst>
              <a:ext uri="{FF2B5EF4-FFF2-40B4-BE49-F238E27FC236}">
                <a16:creationId xmlns:a16="http://schemas.microsoft.com/office/drawing/2014/main" id="{504B2DE1-D06F-414F-BD9C-9346DF60EB28}"/>
              </a:ext>
            </a:extLst>
          </p:cNvPr>
          <p:cNvSpPr>
            <a:spLocks noGrp="1"/>
          </p:cNvSpPr>
          <p:nvPr>
            <p:ph idx="1"/>
          </p:nvPr>
        </p:nvSpPr>
        <p:spPr/>
        <p:txBody>
          <a:bodyPr>
            <a:normAutofit fontScale="92500" lnSpcReduction="10000"/>
          </a:bodyPr>
          <a:lstStyle/>
          <a:p>
            <a:pPr marL="0" indent="0" algn="just">
              <a:buNone/>
            </a:pPr>
            <a:r>
              <a:rPr lang="en-US" dirty="0"/>
              <a:t>Section 4, IEA, defines may presume, shall presume and conclusive proof as: </a:t>
            </a:r>
          </a:p>
          <a:p>
            <a:pPr marL="0" indent="0" algn="just">
              <a:buNone/>
            </a:pPr>
            <a:r>
              <a:rPr lang="en-US" b="1" dirty="0"/>
              <a:t>“May presume”. ––</a:t>
            </a:r>
            <a:r>
              <a:rPr lang="en-US" dirty="0"/>
              <a:t> Whenever it is provided by this Act that the Court may presume a fact, it may either regard such fact as proved, unless and until it is disproved, or may call for proof of it. </a:t>
            </a:r>
          </a:p>
          <a:p>
            <a:pPr marL="0" indent="0" algn="just">
              <a:buNone/>
            </a:pPr>
            <a:r>
              <a:rPr lang="en-US" b="1" dirty="0"/>
              <a:t>“Shall presume”. ––</a:t>
            </a:r>
            <a:r>
              <a:rPr lang="en-US" dirty="0"/>
              <a:t> Whenever it is directed by this Act that the Court shall presume a fact, it shall regard such fact as proved, unless and until it is disproved. </a:t>
            </a:r>
          </a:p>
          <a:p>
            <a:pPr marL="0" indent="0" algn="just">
              <a:buNone/>
            </a:pPr>
            <a:r>
              <a:rPr lang="en-US" b="1" dirty="0"/>
              <a:t>“Conclusive proof”. ––</a:t>
            </a:r>
            <a:r>
              <a:rPr lang="en-US" dirty="0"/>
              <a:t> When one fact is declared by this Act to be conclusive proof of another, the Court shall, on proof of the one fact, regard the other as proved, and shall not allow evidence to be given for the purpose of disproving it. </a:t>
            </a:r>
            <a:endParaRPr lang="en-IN" dirty="0"/>
          </a:p>
        </p:txBody>
      </p:sp>
    </p:spTree>
    <p:extLst>
      <p:ext uri="{BB962C8B-B14F-4D97-AF65-F5344CB8AC3E}">
        <p14:creationId xmlns:p14="http://schemas.microsoft.com/office/powerpoint/2010/main" val="136387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7AEA9-87F7-44D6-801D-6A49A48FA275}"/>
              </a:ext>
            </a:extLst>
          </p:cNvPr>
          <p:cNvSpPr>
            <a:spLocks noGrp="1"/>
          </p:cNvSpPr>
          <p:nvPr>
            <p:ph idx="4294967295"/>
          </p:nvPr>
        </p:nvSpPr>
        <p:spPr>
          <a:xfrm>
            <a:off x="822960" y="711200"/>
            <a:ext cx="10495280" cy="5425440"/>
          </a:xfrm>
        </p:spPr>
        <p:txBody>
          <a:bodyPr>
            <a:normAutofit fontScale="92500"/>
          </a:bodyPr>
          <a:lstStyle/>
          <a:p>
            <a:pPr algn="just"/>
            <a:r>
              <a:rPr lang="en-US" b="1" dirty="0"/>
              <a:t>May Presume:</a:t>
            </a:r>
            <a:r>
              <a:rPr lang="en-US" dirty="0"/>
              <a:t> Leaves it to the discretion of the court to make presumption according to circumstances of case.</a:t>
            </a:r>
          </a:p>
          <a:p>
            <a:pPr lvl="1" algn="just"/>
            <a:r>
              <a:rPr lang="en-US" u="sng" dirty="0"/>
              <a:t>Example</a:t>
            </a:r>
            <a:r>
              <a:rPr lang="en-US" dirty="0"/>
              <a:t>: The court may presume that an accomplice is unworthy of credit, unless he is corroborated in material particulars [Section 114(b)]</a:t>
            </a:r>
          </a:p>
          <a:p>
            <a:pPr algn="just"/>
            <a:r>
              <a:rPr lang="en-US" b="1" dirty="0"/>
              <a:t>Shall Presume:</a:t>
            </a:r>
            <a:r>
              <a:rPr lang="en-US" dirty="0"/>
              <a:t> Leaves no discretion or option with the court not to make presumption. Court is bound to take the fact as proved until evidence is given to disprove it.</a:t>
            </a:r>
          </a:p>
          <a:p>
            <a:pPr lvl="1" algn="just"/>
            <a:r>
              <a:rPr lang="en-US" u="sng" dirty="0"/>
              <a:t>Example</a:t>
            </a:r>
            <a:r>
              <a:rPr lang="en-US" dirty="0"/>
              <a:t>: The court shall presume the genuineness of every government publication. [Section 84]</a:t>
            </a:r>
          </a:p>
          <a:p>
            <a:pPr algn="just"/>
            <a:r>
              <a:rPr lang="en-US" b="1" dirty="0"/>
              <a:t>Conclusive Proof:</a:t>
            </a:r>
            <a:r>
              <a:rPr lang="en-US" dirty="0"/>
              <a:t> Irrebuttable presumption; the court has no discretion at all and cannot call upon a party to prove that fact.</a:t>
            </a:r>
          </a:p>
          <a:p>
            <a:pPr lvl="1" algn="just"/>
            <a:r>
              <a:rPr lang="en-US" u="sng" dirty="0"/>
              <a:t>Example</a:t>
            </a:r>
            <a:r>
              <a:rPr lang="en-US" dirty="0"/>
              <a:t>: The fact that any person was born during the continuance of a valid marriage between his mother and any man, or within two hundred and eighty days after its dissolution, the mother remaining unmarried, shall be conclusive proof that he is the legitimate son of that man, unless it can be shown that the parties to the marriage had no access to each other at any time when he could have been begotten. [Section 112]</a:t>
            </a:r>
            <a:endParaRPr lang="en-IN" dirty="0"/>
          </a:p>
        </p:txBody>
      </p:sp>
    </p:spTree>
    <p:extLst>
      <p:ext uri="{BB962C8B-B14F-4D97-AF65-F5344CB8AC3E}">
        <p14:creationId xmlns:p14="http://schemas.microsoft.com/office/powerpoint/2010/main" val="3419192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0C0A-5A0F-4CE8-B614-ED12040AF7B5}"/>
              </a:ext>
            </a:extLst>
          </p:cNvPr>
          <p:cNvSpPr>
            <a:spLocks noGrp="1"/>
          </p:cNvSpPr>
          <p:nvPr>
            <p:ph type="title"/>
          </p:nvPr>
        </p:nvSpPr>
        <p:spPr/>
        <p:txBody>
          <a:bodyPr>
            <a:normAutofit/>
          </a:bodyPr>
          <a:lstStyle/>
          <a:p>
            <a:r>
              <a:rPr lang="en-US" sz="4800" b="1" dirty="0"/>
              <a:t>MAY PRESUME</a:t>
            </a:r>
            <a:endParaRPr lang="en-IN" sz="4800" b="1" dirty="0"/>
          </a:p>
        </p:txBody>
      </p:sp>
      <p:sp>
        <p:nvSpPr>
          <p:cNvPr id="3" name="Text Placeholder 2">
            <a:extLst>
              <a:ext uri="{FF2B5EF4-FFF2-40B4-BE49-F238E27FC236}">
                <a16:creationId xmlns:a16="http://schemas.microsoft.com/office/drawing/2014/main" id="{153F809A-D451-4537-A785-0466652DE3FD}"/>
              </a:ext>
            </a:extLst>
          </p:cNvPr>
          <p:cNvSpPr>
            <a:spLocks noGrp="1"/>
          </p:cNvSpPr>
          <p:nvPr>
            <p:ph type="body" idx="1"/>
          </p:nvPr>
        </p:nvSpPr>
        <p:spPr/>
        <p:txBody>
          <a:bodyPr>
            <a:normAutofit/>
          </a:bodyPr>
          <a:lstStyle/>
          <a:p>
            <a:r>
              <a:rPr lang="en-US" sz="2800" b="1" i="1" dirty="0"/>
              <a:t>Explained: Sections 113-A and 114, IEA</a:t>
            </a:r>
            <a:endParaRPr lang="en-IN" sz="2800" b="1" i="1" dirty="0"/>
          </a:p>
        </p:txBody>
      </p:sp>
    </p:spTree>
    <p:extLst>
      <p:ext uri="{BB962C8B-B14F-4D97-AF65-F5344CB8AC3E}">
        <p14:creationId xmlns:p14="http://schemas.microsoft.com/office/powerpoint/2010/main" val="248757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1C8E-7BF0-48B5-8EE9-CFB26F803DDA}"/>
              </a:ext>
            </a:extLst>
          </p:cNvPr>
          <p:cNvSpPr>
            <a:spLocks noGrp="1"/>
          </p:cNvSpPr>
          <p:nvPr>
            <p:ph type="title"/>
          </p:nvPr>
        </p:nvSpPr>
        <p:spPr/>
        <p:txBody>
          <a:bodyPr>
            <a:normAutofit fontScale="90000"/>
          </a:bodyPr>
          <a:lstStyle/>
          <a:p>
            <a:r>
              <a:rPr lang="en-US" b="1" dirty="0"/>
              <a:t>SECTION 113-A</a:t>
            </a:r>
            <a:r>
              <a:rPr lang="en-US" dirty="0"/>
              <a:t> OF THE INDIAN EVIDENCE ACT, 1872</a:t>
            </a:r>
            <a:endParaRPr lang="en-IN" dirty="0"/>
          </a:p>
        </p:txBody>
      </p:sp>
      <p:sp>
        <p:nvSpPr>
          <p:cNvPr id="3" name="Content Placeholder 2">
            <a:extLst>
              <a:ext uri="{FF2B5EF4-FFF2-40B4-BE49-F238E27FC236}">
                <a16:creationId xmlns:a16="http://schemas.microsoft.com/office/drawing/2014/main" id="{F07A97F1-591D-410A-9AA3-2FAA0EA9BA23}"/>
              </a:ext>
            </a:extLst>
          </p:cNvPr>
          <p:cNvSpPr>
            <a:spLocks noGrp="1"/>
          </p:cNvSpPr>
          <p:nvPr>
            <p:ph idx="1"/>
          </p:nvPr>
        </p:nvSpPr>
        <p:spPr>
          <a:xfrm>
            <a:off x="985520" y="2556932"/>
            <a:ext cx="10312399" cy="3569548"/>
          </a:xfrm>
        </p:spPr>
        <p:txBody>
          <a:bodyPr>
            <a:normAutofit lnSpcReduction="10000"/>
          </a:bodyPr>
          <a:lstStyle/>
          <a:p>
            <a:pPr marL="0" indent="0" algn="just">
              <a:buNone/>
            </a:pPr>
            <a:r>
              <a:rPr lang="en-US" u="sng" dirty="0"/>
              <a:t>Section 113A</a:t>
            </a:r>
            <a:r>
              <a:rPr lang="en-US" dirty="0"/>
              <a:t> deals with </a:t>
            </a:r>
            <a:r>
              <a:rPr lang="en-US" b="1" dirty="0"/>
              <a:t>Presumption as to abetment of suicide by a married woman.</a:t>
            </a:r>
          </a:p>
          <a:p>
            <a:pPr marL="0" indent="0" algn="just">
              <a:buNone/>
            </a:pPr>
            <a:r>
              <a:rPr lang="en-US" dirty="0"/>
              <a:t>Read as: “When the question is whether the commission of suicide by a woman had been abetted by her husband or any relative of her husband and it is shown that she had committed suicide within a period of seven years from the date of her marriage and that her husband or such relative of her husband had subjected her to cruelty, </a:t>
            </a:r>
            <a:r>
              <a:rPr lang="en-US" i="1" dirty="0"/>
              <a:t>the court may presume</a:t>
            </a:r>
            <a:r>
              <a:rPr lang="en-US" dirty="0"/>
              <a:t>, having regard to all the other circumstances of the case, that such suicide had been abetted by her husband or by such relative of her husband. Explanation. –– For the purposes of this section, “cruelty” shall have the same meaning as in section 498A of the Indian Penal Code (45 of 1860).”</a:t>
            </a:r>
            <a:endParaRPr lang="en-IN" dirty="0"/>
          </a:p>
        </p:txBody>
      </p:sp>
    </p:spTree>
    <p:extLst>
      <p:ext uri="{BB962C8B-B14F-4D97-AF65-F5344CB8AC3E}">
        <p14:creationId xmlns:p14="http://schemas.microsoft.com/office/powerpoint/2010/main" val="4154639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0A7C-1807-43DC-936C-F1694F3D2A76}"/>
              </a:ext>
            </a:extLst>
          </p:cNvPr>
          <p:cNvSpPr>
            <a:spLocks noGrp="1"/>
          </p:cNvSpPr>
          <p:nvPr>
            <p:ph idx="4294967295"/>
          </p:nvPr>
        </p:nvSpPr>
        <p:spPr>
          <a:xfrm>
            <a:off x="995680" y="850583"/>
            <a:ext cx="10241280" cy="5143817"/>
          </a:xfrm>
        </p:spPr>
        <p:txBody>
          <a:bodyPr/>
          <a:lstStyle/>
          <a:p>
            <a:pPr algn="just"/>
            <a:r>
              <a:rPr lang="en-US" dirty="0"/>
              <a:t>Section 113-A, Evidence Act mandates that when a woman commits suicide within seven years of her marriage and it is shown that her husband or any relative of her husband had subjected her to cruelty as per the terms defined in Section 498-A IPC, the court may presume that such suicide has been abetted by the husband or the relative, </a:t>
            </a:r>
            <a:r>
              <a:rPr lang="en-US" i="1" dirty="0" err="1"/>
              <a:t>Pinakin</a:t>
            </a:r>
            <a:r>
              <a:rPr lang="en-US" i="1" dirty="0"/>
              <a:t> </a:t>
            </a:r>
            <a:r>
              <a:rPr lang="en-US" i="1" dirty="0" err="1"/>
              <a:t>Mahipatray</a:t>
            </a:r>
            <a:r>
              <a:rPr lang="en-US" i="1" dirty="0"/>
              <a:t> Rawal</a:t>
            </a:r>
            <a:r>
              <a:rPr lang="en-US" dirty="0"/>
              <a:t> v. </a:t>
            </a:r>
            <a:r>
              <a:rPr lang="en-US" i="1" dirty="0"/>
              <a:t>State of Gujarat </a:t>
            </a:r>
            <a:r>
              <a:rPr lang="en-US" dirty="0"/>
              <a:t>(2013) 10 SCC 48.</a:t>
            </a:r>
          </a:p>
          <a:p>
            <a:pPr algn="just"/>
            <a:r>
              <a:rPr lang="en-US" dirty="0"/>
              <a:t>Essentials of this section are:</a:t>
            </a:r>
          </a:p>
          <a:p>
            <a:pPr lvl="1" algn="just">
              <a:buFont typeface="Courier New" panose="02070309020205020404" pitchFamily="49" charset="0"/>
              <a:buChar char="o"/>
            </a:pPr>
            <a:r>
              <a:rPr lang="en-US" b="1" dirty="0">
                <a:solidFill>
                  <a:srgbClr val="7030A0"/>
                </a:solidFill>
              </a:rPr>
              <a:t>That the woman had committed suicide within the period of seven years after date of her marriage;</a:t>
            </a:r>
          </a:p>
          <a:p>
            <a:pPr lvl="1" algn="just">
              <a:buFont typeface="Courier New" panose="02070309020205020404" pitchFamily="49" charset="0"/>
              <a:buChar char="o"/>
            </a:pPr>
            <a:r>
              <a:rPr lang="en-US" b="1" dirty="0">
                <a:solidFill>
                  <a:srgbClr val="7030A0"/>
                </a:solidFill>
              </a:rPr>
              <a:t>That her husband or such relative of her husband had subjected her to cruelty;</a:t>
            </a:r>
          </a:p>
          <a:p>
            <a:pPr lvl="1" algn="just">
              <a:buFont typeface="Courier New" panose="02070309020205020404" pitchFamily="49" charset="0"/>
              <a:buChar char="o"/>
            </a:pPr>
            <a:r>
              <a:rPr lang="en-US" b="1" dirty="0">
                <a:solidFill>
                  <a:srgbClr val="7030A0"/>
                </a:solidFill>
              </a:rPr>
              <a:t>That the case of such suicide had been abetted by her husband or such relative of he husband.</a:t>
            </a:r>
          </a:p>
          <a:p>
            <a:pPr algn="just"/>
            <a:endParaRPr lang="en-IN" dirty="0"/>
          </a:p>
        </p:txBody>
      </p:sp>
    </p:spTree>
    <p:extLst>
      <p:ext uri="{BB962C8B-B14F-4D97-AF65-F5344CB8AC3E}">
        <p14:creationId xmlns:p14="http://schemas.microsoft.com/office/powerpoint/2010/main" val="1525184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0</TotalTime>
  <Words>5323</Words>
  <Application>Microsoft Office PowerPoint</Application>
  <PresentationFormat>Widescreen</PresentationFormat>
  <Paragraphs>176</Paragraphs>
  <Slides>45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Courier New</vt:lpstr>
      <vt:lpstr>Garamond</vt:lpstr>
      <vt:lpstr>Wingdings</vt:lpstr>
      <vt:lpstr>Organic</vt:lpstr>
      <vt:lpstr>PRESUMPTIONS UNDER THE INDIAN EVIDENCE ACT, 1872</vt:lpstr>
      <vt:lpstr>CONTENTS</vt:lpstr>
      <vt:lpstr>DEFINITION OF PRESUMPTION</vt:lpstr>
      <vt:lpstr>PowerPoint Presentation</vt:lpstr>
      <vt:lpstr>SECTION 4 OF THE INDIAN EVIDENCE ACT, 1872</vt:lpstr>
      <vt:lpstr>PowerPoint Presentation</vt:lpstr>
      <vt:lpstr>MAY PRESUME</vt:lpstr>
      <vt:lpstr>SECTION 113-A OF THE INDIAN EVIDENCE ACT, 1872</vt:lpstr>
      <vt:lpstr>PowerPoint Presentation</vt:lpstr>
      <vt:lpstr>PowerPoint Presentation</vt:lpstr>
      <vt:lpstr>PowerPoint Presentation</vt:lpstr>
      <vt:lpstr>SECTION 114 OF THE INDIAN EVIDENCE ACT, 1872</vt:lpstr>
      <vt:lpstr>PowerPoint Presentation</vt:lpstr>
      <vt:lpstr>PowerPoint Presentation</vt:lpstr>
      <vt:lpstr>  SHALL PRESUME</vt:lpstr>
      <vt:lpstr>SECTION 105 OF THE INDIAN EVIDENCE ACT, 1872</vt:lpstr>
      <vt:lpstr>PowerPoint Presentation</vt:lpstr>
      <vt:lpstr>PowerPoint Presentation</vt:lpstr>
      <vt:lpstr>PowerPoint Presentation</vt:lpstr>
      <vt:lpstr>SECTION 111-A OF THE INDIAN EVIDENCE ACT, 1872</vt:lpstr>
      <vt:lpstr>PowerPoint Presentation</vt:lpstr>
      <vt:lpstr>SECTION 113-B OF THE INDIAN EVIDENCE ACT, 1872</vt:lpstr>
      <vt:lpstr>PowerPoint Presentation</vt:lpstr>
      <vt:lpstr>PowerPoint Presentation</vt:lpstr>
      <vt:lpstr>PowerPoint Presentation</vt:lpstr>
      <vt:lpstr>SECTION 114-A OF THE INDIAN EVIDENCE ACT, 1872</vt:lpstr>
      <vt:lpstr>PowerPoint Presentation</vt:lpstr>
      <vt:lpstr>PowerPoint Presentation</vt:lpstr>
      <vt:lpstr>  CONCLUSIVE PROOF</vt:lpstr>
      <vt:lpstr>SECTION 41 OF THE INDIAN EVIDENCE ACT, 1872</vt:lpstr>
      <vt:lpstr>SECTION 41 OF THE INDIAN EVIDENCE ACT, 1872 (Contd.)</vt:lpstr>
      <vt:lpstr>PowerPoint Presentation</vt:lpstr>
      <vt:lpstr>Important definitions for Section 41, IEA</vt:lpstr>
      <vt:lpstr>Important definitions for Section 41, IEA (Contd.)</vt:lpstr>
      <vt:lpstr>SECTION 112 OF THE INDIAN EVIDENCE ACT, 1872</vt:lpstr>
      <vt:lpstr>SECTION 112 OF THE INDIAN EVIDENCE ACT, 1872</vt:lpstr>
      <vt:lpstr>PowerPoint Presentation</vt:lpstr>
      <vt:lpstr>PowerPoint Presentation</vt:lpstr>
      <vt:lpstr>PowerPoint Presentation</vt:lpstr>
      <vt:lpstr>PowerPoint Presentation</vt:lpstr>
      <vt:lpstr>PowerPoint Presentation</vt:lpstr>
      <vt:lpstr>PowerPoint Presentation</vt:lpstr>
      <vt:lpstr>SECTION 113 OF THE INDIAN EVIDENCE ACT, 1872</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PRESUMPTIONS UNDER THE INDIAN EVIDENCE ACT, 1872</dc:title>
  <dc:creator>Sumiti Ahuja</dc:creator>
  <cp:lastModifiedBy>Sumiti Ahuja</cp:lastModifiedBy>
  <cp:revision>191</cp:revision>
  <dcterms:created xsi:type="dcterms:W3CDTF">2020-03-31T09:25:57Z</dcterms:created>
  <dcterms:modified xsi:type="dcterms:W3CDTF">2020-04-01T15:49:30Z</dcterms:modified>
</cp:coreProperties>
</file>